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2"/>
  </p:notesMasterIdLst>
  <p:sldIdLst>
    <p:sldId id="261" r:id="rId2"/>
    <p:sldId id="265" r:id="rId3"/>
    <p:sldId id="266" r:id="rId4"/>
    <p:sldId id="653" r:id="rId5"/>
    <p:sldId id="654" r:id="rId6"/>
    <p:sldId id="655" r:id="rId7"/>
    <p:sldId id="656" r:id="rId8"/>
    <p:sldId id="657" r:id="rId9"/>
    <p:sldId id="658" r:id="rId10"/>
    <p:sldId id="659" r:id="rId11"/>
    <p:sldId id="660" r:id="rId12"/>
    <p:sldId id="661" r:id="rId13"/>
    <p:sldId id="662" r:id="rId14"/>
    <p:sldId id="663" r:id="rId15"/>
    <p:sldId id="664" r:id="rId16"/>
    <p:sldId id="665" r:id="rId17"/>
    <p:sldId id="666" r:id="rId18"/>
    <p:sldId id="667" r:id="rId19"/>
    <p:sldId id="668" r:id="rId20"/>
    <p:sldId id="669" r:id="rId21"/>
    <p:sldId id="670" r:id="rId22"/>
    <p:sldId id="671" r:id="rId23"/>
    <p:sldId id="672" r:id="rId24"/>
    <p:sldId id="673" r:id="rId25"/>
    <p:sldId id="674" r:id="rId26"/>
    <p:sldId id="675" r:id="rId27"/>
    <p:sldId id="676" r:id="rId28"/>
    <p:sldId id="677" r:id="rId29"/>
    <p:sldId id="678" r:id="rId30"/>
    <p:sldId id="679" r:id="rId31"/>
    <p:sldId id="277" r:id="rId32"/>
    <p:sldId id="2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85" r:id="rId43"/>
    <p:sldId id="686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18" r:id="rId53"/>
    <p:sldId id="619" r:id="rId54"/>
    <p:sldId id="620" r:id="rId55"/>
    <p:sldId id="621" r:id="rId56"/>
    <p:sldId id="622" r:id="rId57"/>
    <p:sldId id="623" r:id="rId58"/>
    <p:sldId id="624" r:id="rId59"/>
    <p:sldId id="687" r:id="rId60"/>
    <p:sldId id="688" r:id="rId61"/>
    <p:sldId id="625" r:id="rId62"/>
    <p:sldId id="626" r:id="rId63"/>
    <p:sldId id="448" r:id="rId64"/>
    <p:sldId id="449" r:id="rId65"/>
    <p:sldId id="450" r:id="rId66"/>
    <p:sldId id="547" r:id="rId67"/>
    <p:sldId id="451" r:id="rId68"/>
    <p:sldId id="452" r:id="rId69"/>
    <p:sldId id="689" r:id="rId70"/>
    <p:sldId id="388" r:id="rId71"/>
    <p:sldId id="453" r:id="rId72"/>
    <p:sldId id="454" r:id="rId73"/>
    <p:sldId id="455" r:id="rId74"/>
    <p:sldId id="548" r:id="rId75"/>
    <p:sldId id="549" r:id="rId76"/>
    <p:sldId id="550" r:id="rId77"/>
    <p:sldId id="551" r:id="rId78"/>
    <p:sldId id="552" r:id="rId79"/>
    <p:sldId id="553" r:id="rId80"/>
    <p:sldId id="299" r:id="rId81"/>
    <p:sldId id="390" r:id="rId82"/>
    <p:sldId id="636" r:id="rId83"/>
    <p:sldId id="377" r:id="rId84"/>
    <p:sldId id="392" r:id="rId85"/>
    <p:sldId id="393" r:id="rId86"/>
    <p:sldId id="394" r:id="rId87"/>
    <p:sldId id="396" r:id="rId88"/>
    <p:sldId id="397" r:id="rId89"/>
    <p:sldId id="398" r:id="rId90"/>
    <p:sldId id="400" r:id="rId91"/>
    <p:sldId id="399" r:id="rId92"/>
    <p:sldId id="401" r:id="rId93"/>
    <p:sldId id="402" r:id="rId94"/>
    <p:sldId id="403" r:id="rId95"/>
    <p:sldId id="404" r:id="rId96"/>
    <p:sldId id="405" r:id="rId97"/>
    <p:sldId id="378" r:id="rId98"/>
    <p:sldId id="406" r:id="rId99"/>
    <p:sldId id="379" r:id="rId100"/>
    <p:sldId id="407" r:id="rId101"/>
    <p:sldId id="384" r:id="rId102"/>
    <p:sldId id="408" r:id="rId103"/>
    <p:sldId id="385" r:id="rId104"/>
    <p:sldId id="409" r:id="rId105"/>
    <p:sldId id="410" r:id="rId106"/>
    <p:sldId id="411" r:id="rId107"/>
    <p:sldId id="412" r:id="rId108"/>
    <p:sldId id="413" r:id="rId109"/>
    <p:sldId id="414" r:id="rId110"/>
    <p:sldId id="415" r:id="rId111"/>
    <p:sldId id="416" r:id="rId112"/>
    <p:sldId id="417" r:id="rId113"/>
    <p:sldId id="421" r:id="rId114"/>
    <p:sldId id="419" r:id="rId115"/>
    <p:sldId id="420" r:id="rId116"/>
    <p:sldId id="418" r:id="rId117"/>
    <p:sldId id="422" r:id="rId118"/>
    <p:sldId id="423" r:id="rId119"/>
    <p:sldId id="424" r:id="rId120"/>
    <p:sldId id="425" r:id="rId121"/>
    <p:sldId id="426" r:id="rId122"/>
    <p:sldId id="427" r:id="rId123"/>
    <p:sldId id="428" r:id="rId124"/>
    <p:sldId id="429" r:id="rId125"/>
    <p:sldId id="430" r:id="rId126"/>
    <p:sldId id="431" r:id="rId127"/>
    <p:sldId id="432" r:id="rId128"/>
    <p:sldId id="433" r:id="rId129"/>
    <p:sldId id="434" r:id="rId130"/>
    <p:sldId id="435" r:id="rId131"/>
    <p:sldId id="436" r:id="rId132"/>
    <p:sldId id="438" r:id="rId133"/>
    <p:sldId id="437" r:id="rId134"/>
    <p:sldId id="439" r:id="rId135"/>
    <p:sldId id="440" r:id="rId136"/>
    <p:sldId id="442" r:id="rId137"/>
    <p:sldId id="441" r:id="rId138"/>
    <p:sldId id="444" r:id="rId139"/>
    <p:sldId id="445" r:id="rId140"/>
    <p:sldId id="446" r:id="rId1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D21"/>
    <a:srgbClr val="5786E3"/>
    <a:srgbClr val="EAA372"/>
    <a:srgbClr val="F6D6C0"/>
    <a:srgbClr val="BACDF4"/>
    <a:srgbClr val="6F97E7"/>
    <a:srgbClr val="112D66"/>
    <a:srgbClr val="D27263"/>
    <a:srgbClr val="C1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9" autoAdjust="0"/>
    <p:restoredTop sz="73266" autoAdjust="0"/>
  </p:normalViewPr>
  <p:slideViewPr>
    <p:cSldViewPr snapToGrid="0">
      <p:cViewPr varScale="1">
        <p:scale>
          <a:sx n="70" d="100"/>
          <a:sy n="70" d="100"/>
        </p:scale>
        <p:origin x="19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694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142CF-922A-4443-AA59-79B0CF14386C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CDE63-D6C1-4442-B6A4-1B3012052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733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3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15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672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7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17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63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59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73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07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94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53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558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73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89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244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9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44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559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7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CDE63-D6C1-4442-B6A4-1B30120525E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34" name="组合 33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40" name="直接连接符 13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12" name="直接连接符 11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8" name="直接连接符 9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84" name="直接连接符 8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70" name="直接连接符 6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图片 153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5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文本框 158"/>
          <p:cNvSpPr txBox="1"/>
          <p:nvPr userDrawn="1"/>
        </p:nvSpPr>
        <p:spPr>
          <a:xfrm>
            <a:off x="805951" y="-64704"/>
            <a:ext cx="3510140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用户体验</a:t>
            </a:r>
          </a:p>
        </p:txBody>
      </p:sp>
      <p:sp>
        <p:nvSpPr>
          <p:cNvPr id="160" name="矩形 159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162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8" name="文本框 177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179" name="组合 178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180" name="组合 179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86" name="直接连接符 28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 28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组合 180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72" name="直接连接符 27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组合 181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58" name="直接连接符 25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直接连接符 26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 26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组合 182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44" name="直接连接符 24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 25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组合 183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组合 184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16" name="直接连接符 21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组合 185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202" name="直接连接符 20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11" name="图片 310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312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805543" y="-45109"/>
            <a:ext cx="3472448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历史沿革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2959034" y="6463288"/>
            <a:ext cx="1187450" cy="127295"/>
            <a:chOff x="-260350" y="6426200"/>
            <a:chExt cx="1218293" cy="12094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 userDrawn="1"/>
        </p:nvGrpSpPr>
        <p:grpSpPr>
          <a:xfrm>
            <a:off x="4121912" y="6463288"/>
            <a:ext cx="1187450" cy="127295"/>
            <a:chOff x="-260350" y="6426200"/>
            <a:chExt cx="1218293" cy="12094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 userDrawn="1"/>
        </p:nvGrpSpPr>
        <p:grpSpPr>
          <a:xfrm>
            <a:off x="5284790" y="6463288"/>
            <a:ext cx="1187450" cy="127295"/>
            <a:chOff x="-260350" y="6426200"/>
            <a:chExt cx="1218293" cy="120945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 userDrawn="1"/>
        </p:nvGrpSpPr>
        <p:grpSpPr>
          <a:xfrm>
            <a:off x="6447668" y="6463288"/>
            <a:ext cx="1187450" cy="127295"/>
            <a:chOff x="-260350" y="6426200"/>
            <a:chExt cx="1218293" cy="120945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 userDrawn="1"/>
        </p:nvGrpSpPr>
        <p:grpSpPr>
          <a:xfrm>
            <a:off x="7610546" y="6463288"/>
            <a:ext cx="1187450" cy="127295"/>
            <a:chOff x="-260350" y="6426200"/>
            <a:chExt cx="1218293" cy="120945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 userDrawn="1"/>
        </p:nvGrpSpPr>
        <p:grpSpPr>
          <a:xfrm>
            <a:off x="8773424" y="6463288"/>
            <a:ext cx="1187450" cy="127295"/>
            <a:chOff x="-260350" y="6426200"/>
            <a:chExt cx="1218293" cy="120945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 userDrawn="1"/>
        </p:nvGrpSpPr>
        <p:grpSpPr>
          <a:xfrm>
            <a:off x="9936302" y="6463288"/>
            <a:ext cx="1187450" cy="127295"/>
            <a:chOff x="-260350" y="6426200"/>
            <a:chExt cx="1218293" cy="120945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组合 133"/>
          <p:cNvGrpSpPr/>
          <p:nvPr userDrawn="1"/>
        </p:nvGrpSpPr>
        <p:grpSpPr>
          <a:xfrm>
            <a:off x="11099180" y="6463288"/>
            <a:ext cx="1187450" cy="127295"/>
            <a:chOff x="-260350" y="6426200"/>
            <a:chExt cx="1218293" cy="120945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0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843643" y="-45109"/>
            <a:ext cx="3472448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4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背景知识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31" name="组合 30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37" name="直接连接符 136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23" name="直接连接符 122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67" name="直接连接符 66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sp>
        <p:nvSpPr>
          <p:cNvPr id="152" name="竖排文字占位符 2"/>
          <p:cNvSpPr txBox="1"/>
          <p:nvPr userDrawn="1"/>
        </p:nvSpPr>
        <p:spPr>
          <a:xfrm>
            <a:off x="838200" y="1358900"/>
            <a:ext cx="10515600" cy="4351338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403" y="101568"/>
            <a:ext cx="10515600" cy="9747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sz="4400" kern="120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1456784" y="114562"/>
            <a:ext cx="2237014" cy="527345"/>
          </a:xfrm>
          <a:prstGeom prst="rect">
            <a:avLst/>
          </a:prstGeom>
          <a:gradFill flip="none" rotWithShape="1">
            <a:gsLst>
              <a:gs pos="100000">
                <a:srgbClr val="EAA372"/>
              </a:gs>
              <a:gs pos="0">
                <a:schemeClr val="bg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630957" y="310855"/>
            <a:ext cx="2237014" cy="5273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DD6D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3168" y="219530"/>
            <a:ext cx="2205144" cy="611767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-270289" y="6463288"/>
            <a:ext cx="1187450" cy="127295"/>
            <a:chOff x="-260350" y="6426200"/>
            <a:chExt cx="1218293" cy="12094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43643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872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7379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8887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0395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1903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34108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4918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64263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9340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-5582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-90505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-175427" y="6426200"/>
              <a:ext cx="114300" cy="120945"/>
            </a:xfrm>
            <a:prstGeom prst="line">
              <a:avLst/>
            </a:prstGeom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-260350" y="6426200"/>
              <a:ext cx="114300" cy="12094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 userDrawn="1"/>
        </p:nvSpPr>
        <p:spPr>
          <a:xfrm>
            <a:off x="805755" y="6247550"/>
            <a:ext cx="224541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959034" y="6463288"/>
            <a:ext cx="9327596" cy="127295"/>
            <a:chOff x="2959034" y="6463288"/>
            <a:chExt cx="9327596" cy="127295"/>
          </a:xfrm>
        </p:grpSpPr>
        <p:grpSp>
          <p:nvGrpSpPr>
            <p:cNvPr id="26" name="组合 25"/>
            <p:cNvGrpSpPr/>
            <p:nvPr/>
          </p:nvGrpSpPr>
          <p:grpSpPr>
            <a:xfrm>
              <a:off x="295903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412191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528479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104" name="直接连接符 10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6447668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90" name="直接连接符 89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7610546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8773424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9936302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11099180" y="6463288"/>
              <a:ext cx="1187450" cy="127295"/>
              <a:chOff x="-260350" y="6426200"/>
              <a:chExt cx="1218293" cy="120945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843643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75872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67379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887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50395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41903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34108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4918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64263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79340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-5582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-90505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-175427" y="6426200"/>
                <a:ext cx="114300" cy="120945"/>
              </a:xfrm>
              <a:prstGeom prst="line">
                <a:avLst/>
              </a:prstGeom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-260350" y="6426200"/>
                <a:ext cx="114300" cy="12094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3681E-7F57-4249-ACA7-16CB460D58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5A489-56EA-4CD6-B0D1-D4C3904B97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hyperlink" Target="mailto:jclin@xmu.edu.cn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matthewbarr.co.uk/bartle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gameaiconf.com/" TargetMode="External"/><Relationship Id="rId2" Type="http://schemas.openxmlformats.org/officeDocument/2006/relationships/hyperlink" Target="http://www.gdconf.com/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pot.com/reviews/herdy-gerdy-review/1900-2857230/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pot.com/reviews/black-and-white-review/1900-2702884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162293" y="-1074781"/>
            <a:ext cx="8839200" cy="883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>
            <a:fillRect/>
          </a:stretch>
        </p:blipFill>
        <p:spPr>
          <a:xfrm flipH="1">
            <a:off x="3378598" y="-1"/>
            <a:ext cx="8813402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0" y="0"/>
            <a:ext cx="7482442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-1" fmla="*/ 12700 w 8064500"/>
              <a:gd name="connsiteY0-2" fmla="*/ 0 h 6870700"/>
              <a:gd name="connsiteX1-3" fmla="*/ 8064500 w 8064500"/>
              <a:gd name="connsiteY1-4" fmla="*/ 0 h 6870700"/>
              <a:gd name="connsiteX2-5" fmla="*/ 3911600 w 8064500"/>
              <a:gd name="connsiteY2-6" fmla="*/ 6870700 h 6870700"/>
              <a:gd name="connsiteX3-7" fmla="*/ 0 w 8064500"/>
              <a:gd name="connsiteY3-8" fmla="*/ 6870700 h 6870700"/>
              <a:gd name="connsiteX4-9" fmla="*/ 12700 w 8064500"/>
              <a:gd name="connsiteY4-10" fmla="*/ 0 h 6870700"/>
              <a:gd name="connsiteX0-11" fmla="*/ 12700 w 6807200"/>
              <a:gd name="connsiteY0-12" fmla="*/ 0 h 6870700"/>
              <a:gd name="connsiteX1-13" fmla="*/ 6807200 w 6807200"/>
              <a:gd name="connsiteY1-14" fmla="*/ 0 h 6870700"/>
              <a:gd name="connsiteX2-15" fmla="*/ 3911600 w 6807200"/>
              <a:gd name="connsiteY2-16" fmla="*/ 6870700 h 6870700"/>
              <a:gd name="connsiteX3-17" fmla="*/ 0 w 6807200"/>
              <a:gd name="connsiteY3-18" fmla="*/ 6870700 h 6870700"/>
              <a:gd name="connsiteX4-19" fmla="*/ 12700 w 6807200"/>
              <a:gd name="connsiteY4-20" fmla="*/ 0 h 6870700"/>
              <a:gd name="connsiteX0-21" fmla="*/ 12700 w 6807200"/>
              <a:gd name="connsiteY0-22" fmla="*/ 0 h 6870700"/>
              <a:gd name="connsiteX1-23" fmla="*/ 6807200 w 6807200"/>
              <a:gd name="connsiteY1-24" fmla="*/ 0 h 6870700"/>
              <a:gd name="connsiteX2-25" fmla="*/ 3911600 w 6807200"/>
              <a:gd name="connsiteY2-26" fmla="*/ 6870700 h 6870700"/>
              <a:gd name="connsiteX3-27" fmla="*/ 0 w 6807200"/>
              <a:gd name="connsiteY3-28" fmla="*/ 6870700 h 6870700"/>
              <a:gd name="connsiteX4-29" fmla="*/ 12700 w 6807200"/>
              <a:gd name="connsiteY4-30" fmla="*/ 0 h 6870700"/>
              <a:gd name="connsiteX0-31" fmla="*/ 12700 w 6807200"/>
              <a:gd name="connsiteY0-32" fmla="*/ 0 h 6870700"/>
              <a:gd name="connsiteX1-33" fmla="*/ 6807200 w 6807200"/>
              <a:gd name="connsiteY1-34" fmla="*/ 0 h 6870700"/>
              <a:gd name="connsiteX2-35" fmla="*/ 3911600 w 6807200"/>
              <a:gd name="connsiteY2-36" fmla="*/ 6870700 h 6870700"/>
              <a:gd name="connsiteX3-37" fmla="*/ 0 w 6807200"/>
              <a:gd name="connsiteY3-38" fmla="*/ 6870700 h 6870700"/>
              <a:gd name="connsiteX4-39" fmla="*/ 12700 w 6807200"/>
              <a:gd name="connsiteY4-40" fmla="*/ 0 h 6870700"/>
              <a:gd name="connsiteX0-41" fmla="*/ 12700 w 6807200"/>
              <a:gd name="connsiteY0-42" fmla="*/ 0 h 6870700"/>
              <a:gd name="connsiteX1-43" fmla="*/ 6807200 w 6807200"/>
              <a:gd name="connsiteY1-44" fmla="*/ 0 h 6870700"/>
              <a:gd name="connsiteX2-45" fmla="*/ 3911600 w 6807200"/>
              <a:gd name="connsiteY2-46" fmla="*/ 6870700 h 6870700"/>
              <a:gd name="connsiteX3-47" fmla="*/ 0 w 6807200"/>
              <a:gd name="connsiteY3-48" fmla="*/ 6870700 h 6870700"/>
              <a:gd name="connsiteX4-49" fmla="*/ 12700 w 6807200"/>
              <a:gd name="connsiteY4-50" fmla="*/ 0 h 6870700"/>
              <a:gd name="connsiteX0-51" fmla="*/ 12700 w 6807200"/>
              <a:gd name="connsiteY0-52" fmla="*/ 0 h 6870700"/>
              <a:gd name="connsiteX1-53" fmla="*/ 6807200 w 6807200"/>
              <a:gd name="connsiteY1-54" fmla="*/ 0 h 6870700"/>
              <a:gd name="connsiteX2-55" fmla="*/ 3048000 w 6807200"/>
              <a:gd name="connsiteY2-56" fmla="*/ 6870700 h 6870700"/>
              <a:gd name="connsiteX3-57" fmla="*/ 0 w 6807200"/>
              <a:gd name="connsiteY3-58" fmla="*/ 6870700 h 6870700"/>
              <a:gd name="connsiteX4-59" fmla="*/ 12700 w 6807200"/>
              <a:gd name="connsiteY4-60" fmla="*/ 0 h 6870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pattFill prst="pct20">
            <a:fgClr>
              <a:srgbClr val="EAA37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6288">
                <a:srgbClr val="FFFFFF"/>
              </a:gs>
              <a:gs pos="100000">
                <a:schemeClr val="bg1">
                  <a:alpha val="0"/>
                </a:schemeClr>
              </a:gs>
              <a:gs pos="74350">
                <a:srgbClr val="FFFFFF">
                  <a:alpha val="16000"/>
                </a:srgbClr>
              </a:gs>
              <a:gs pos="62000">
                <a:srgbClr val="FFFFFF">
                  <a:alpha val="13000"/>
                </a:srgbClr>
              </a:gs>
              <a:gs pos="50000">
                <a:schemeClr val="bg1"/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762923" y="12700"/>
            <a:ext cx="9837981" cy="6858000"/>
          </a:xfrm>
          <a:prstGeom prst="rect">
            <a:avLst/>
          </a:prstGeom>
          <a:gradFill flip="none" rotWithShape="1">
            <a:gsLst>
              <a:gs pos="22000">
                <a:srgbClr val="FFFFFF">
                  <a:alpha val="0"/>
                </a:srgbClr>
              </a:gs>
              <a:gs pos="100000">
                <a:schemeClr val="bg1"/>
              </a:gs>
              <a:gs pos="85000">
                <a:schemeClr val="bg1">
                  <a:alpha val="92000"/>
                </a:schemeClr>
              </a:gs>
              <a:gs pos="69000">
                <a:schemeClr val="bg1"/>
              </a:gs>
              <a:gs pos="0">
                <a:schemeClr val="bg1">
                  <a:alpha val="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2820" y="3752870"/>
            <a:ext cx="6050007" cy="1881348"/>
            <a:chOff x="572820" y="3752870"/>
            <a:chExt cx="6050007" cy="1881348"/>
          </a:xfrm>
        </p:grpSpPr>
        <p:sp>
          <p:nvSpPr>
            <p:cNvPr id="43" name="文本框 42"/>
            <p:cNvSpPr txBox="1"/>
            <p:nvPr/>
          </p:nvSpPr>
          <p:spPr>
            <a:xfrm>
              <a:off x="572820" y="3752870"/>
              <a:ext cx="5992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D6D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线下研讨课</a:t>
              </a:r>
              <a:r>
                <a:rPr lang="en-US" altLang="zh-CN" sz="3200" dirty="0">
                  <a:solidFill>
                    <a:srgbClr val="DD6D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-3</a:t>
              </a: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807734" y="5130724"/>
              <a:ext cx="2163813" cy="503494"/>
            </a:xfrm>
            <a:prstGeom prst="roundRect">
              <a:avLst>
                <a:gd name="adj" fmla="val 38519"/>
              </a:avLst>
            </a:prstGeom>
            <a:solidFill>
              <a:srgbClr val="EAA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3371135" y="5130724"/>
              <a:ext cx="2667413" cy="503494"/>
            </a:xfrm>
            <a:prstGeom prst="roundRect">
              <a:avLst>
                <a:gd name="adj" fmla="val 38519"/>
              </a:avLst>
            </a:prstGeom>
            <a:solidFill>
              <a:srgbClr val="EAA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47053" y="5182416"/>
              <a:ext cx="20292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主讲：林俊聪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28587" y="5182416"/>
              <a:ext cx="2667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邮箱：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jclin@xmu.edu.cn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30267" y="4304258"/>
              <a:ext cx="5992560" cy="0"/>
            </a:xfrm>
            <a:prstGeom prst="line">
              <a:avLst/>
            </a:prstGeom>
            <a:ln w="19050">
              <a:solidFill>
                <a:srgbClr val="DD6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16132" y="4400201"/>
              <a:ext cx="5784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DD6D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Tutorial-3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1441906" y="5295433"/>
            <a:ext cx="3031610" cy="279521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4011">
            <a:off x="8277090" y="4670210"/>
            <a:ext cx="2254534" cy="207873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4" r="37155"/>
          <a:stretch>
            <a:fillRect/>
          </a:stretch>
        </p:blipFill>
        <p:spPr>
          <a:xfrm>
            <a:off x="10027612" y="-12842"/>
            <a:ext cx="2164388" cy="2139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29505" y="5879832"/>
            <a:ext cx="1693157" cy="15611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3874321" y="-550200"/>
            <a:ext cx="1693157" cy="1561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5724505" y="-538538"/>
            <a:ext cx="2041603" cy="188240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904" y="225260"/>
            <a:ext cx="2205144" cy="61176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355524" y="1903300"/>
            <a:ext cx="107753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8000" dirty="0">
                <a:solidFill>
                  <a:srgbClr val="5786E3"/>
                </a:solidFill>
                <a:latin typeface="演示夏行楷" panose="00000500000000000000" pitchFamily="2" charset="-122"/>
                <a:ea typeface="演示夏行楷" panose="00000500000000000000" pitchFamily="2" charset="-122"/>
              </a:rPr>
              <a:t>&amp;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91466" y="1216039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DD6D21">
                        <a:alpha val="79000"/>
                      </a:srgbClr>
                    </a:gs>
                    <a:gs pos="83000">
                      <a:srgbClr val="DD6D21"/>
                    </a:gs>
                    <a:gs pos="100000">
                      <a:srgbClr val="EAA372"/>
                    </a:gs>
                  </a:gsLst>
                  <a:lin ang="5400000" scaled="1"/>
                </a:gradFill>
                <a:latin typeface="演示夏行楷" panose="00000500000000000000" pitchFamily="2" charset="-122"/>
                <a:ea typeface="演示夏行楷" panose="00000500000000000000" pitchFamily="2" charset="-122"/>
              </a:rPr>
              <a:t>游戏设计</a:t>
            </a:r>
            <a:endParaRPr lang="en-US" altLang="zh-CN" sz="8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DD6D21">
                      <a:alpha val="79000"/>
                    </a:srgbClr>
                  </a:gs>
                  <a:gs pos="83000">
                    <a:srgbClr val="DD6D21"/>
                  </a:gs>
                  <a:gs pos="100000">
                    <a:srgbClr val="EAA372"/>
                  </a:gs>
                </a:gsLst>
                <a:lin ang="5400000" scaled="1"/>
              </a:gradFill>
              <a:latin typeface="演示夏行楷" panose="00000500000000000000" pitchFamily="2" charset="-122"/>
              <a:ea typeface="演示夏行楷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39745" y="2514700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DD6D21">
                        <a:alpha val="79000"/>
                      </a:srgbClr>
                    </a:gs>
                    <a:gs pos="83000">
                      <a:srgbClr val="DD6D21"/>
                    </a:gs>
                    <a:gs pos="100000">
                      <a:srgbClr val="EAA372"/>
                    </a:gs>
                  </a:gsLst>
                  <a:lin ang="5400000" scaled="1"/>
                </a:gradFill>
                <a:latin typeface="演示夏行楷" panose="00000500000000000000" pitchFamily="2" charset="-122"/>
                <a:ea typeface="演示夏行楷" panose="00000500000000000000" pitchFamily="2" charset="-122"/>
              </a:rPr>
              <a:t>设计思维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  <a:endParaRPr lang="en-US" altLang="zh-CN" dirty="0"/>
          </a:p>
          <a:p>
            <a:pPr lvl="1"/>
            <a:r>
              <a:rPr lang="zh-CN" altLang="en-US" dirty="0"/>
              <a:t>步骤与方法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148308" y="2598365"/>
            <a:ext cx="1979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第一层面：观察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61433" y="2598365"/>
            <a:ext cx="1993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第二层面：访谈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12583" y="2598365"/>
            <a:ext cx="26368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第三层面： 沉浸体验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76870" y="2973840"/>
            <a:ext cx="2517775" cy="1292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之前做了什么  为什么这么做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</a:rPr>
              <a:t>现在做了什么  何时会这么做</a:t>
            </a:r>
            <a:endParaRPr lang="en-US" altLang="zh-CN" sz="1400" i="0" dirty="0">
              <a:latin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</a:rPr>
              <a:t>之后会做什么  何地会这么做</a:t>
            </a:r>
            <a:endParaRPr lang="en-US" altLang="zh-CN" sz="1400" i="0" dirty="0">
              <a:latin typeface="+mj-ea"/>
            </a:endParaRPr>
          </a:p>
          <a:p>
            <a:pPr>
              <a:defRPr/>
            </a:pPr>
            <a:endParaRPr lang="en-US" altLang="zh-CN" sz="1400" i="0" dirty="0">
              <a:latin typeface="+mj-ea"/>
            </a:endParaRPr>
          </a:p>
          <a:p>
            <a:pPr algn="ctr">
              <a:defRPr/>
            </a:pPr>
            <a:endParaRPr lang="en-US" altLang="zh-CN" sz="1100" i="0" dirty="0">
              <a:latin typeface="+mj-ea"/>
            </a:endParaRPr>
          </a:p>
          <a:p>
            <a:pPr algn="ctr">
              <a:defRPr/>
            </a:pPr>
            <a:r>
              <a:rPr lang="zh-CN" altLang="en-US" sz="1100" i="0" dirty="0">
                <a:latin typeface="+mj-ea"/>
              </a:rPr>
              <a:t>实地观察、类比观察、情景观察</a:t>
            </a:r>
            <a:r>
              <a:rPr lang="en-US" altLang="zh-CN" sz="1100" i="0" dirty="0">
                <a:latin typeface="+mj-ea"/>
              </a:rPr>
              <a:t>…</a:t>
            </a:r>
            <a:endParaRPr lang="zh-CN" altLang="en-US" sz="1100" i="0" dirty="0"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16958" y="2956378"/>
            <a:ext cx="2592387" cy="1292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</a:rPr>
              <a:t>对象：类比用户、专家用户、极端用户</a:t>
            </a:r>
            <a:r>
              <a:rPr lang="en-US" altLang="zh-CN" sz="1400" i="0" dirty="0">
                <a:latin typeface="+mj-ea"/>
              </a:rPr>
              <a:t>…</a:t>
            </a:r>
          </a:p>
          <a:p>
            <a:pPr>
              <a:defRPr/>
            </a:pPr>
            <a:r>
              <a:rPr lang="zh-CN" altLang="en-US" sz="1400" i="0" dirty="0">
                <a:latin typeface="+mj-ea"/>
              </a:rPr>
              <a:t>步骤：自我介绍、建立信任、开放式问题、讲述倾听</a:t>
            </a:r>
            <a:r>
              <a:rPr lang="en-US" altLang="zh-CN" sz="1400" i="0" dirty="0">
                <a:latin typeface="+mj-ea"/>
              </a:rPr>
              <a:t>…</a:t>
            </a:r>
          </a:p>
          <a:p>
            <a:pPr algn="r">
              <a:defRPr/>
            </a:pPr>
            <a:endParaRPr lang="en-US" altLang="zh-CN" sz="1100" i="0" dirty="0">
              <a:latin typeface="+mj-ea"/>
              <a:ea typeface="+mj-ea"/>
            </a:endParaRPr>
          </a:p>
          <a:p>
            <a:pPr algn="r">
              <a:defRPr/>
            </a:pPr>
            <a:r>
              <a:rPr lang="zh-CN" altLang="en-US" sz="1100" i="0" dirty="0">
                <a:latin typeface="+mj-ea"/>
                <a:ea typeface="+mj-ea"/>
              </a:rPr>
              <a:t>小组访谈、一对一访谈、专家访谈</a:t>
            </a:r>
            <a:r>
              <a:rPr lang="en-US" altLang="zh-CN" sz="1100" i="0" dirty="0">
                <a:latin typeface="+mj-ea"/>
                <a:ea typeface="+mj-ea"/>
              </a:rPr>
              <a:t>…</a:t>
            </a:r>
            <a:endParaRPr lang="zh-CN" altLang="en-US" sz="1100" i="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12583" y="2956378"/>
            <a:ext cx="2644775" cy="124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身临其境地地体验设计方案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设身处地地感受用户需求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11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11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100" i="0" dirty="0">
                <a:latin typeface="+mj-ea"/>
                <a:ea typeface="+mj-ea"/>
              </a:rPr>
              <a:t>模拟场景</a:t>
            </a:r>
            <a:r>
              <a:rPr lang="en-US" altLang="zh-CN" sz="1100" i="0" dirty="0">
                <a:latin typeface="+mj-ea"/>
                <a:ea typeface="+mj-ea"/>
              </a:rPr>
              <a:t>/</a:t>
            </a:r>
            <a:r>
              <a:rPr lang="zh-CN" altLang="en-US" sz="1100" i="0" dirty="0">
                <a:latin typeface="+mj-ea"/>
                <a:ea typeface="+mj-ea"/>
              </a:rPr>
              <a:t>模拟身份</a:t>
            </a:r>
            <a:r>
              <a:rPr lang="en-US" altLang="zh-CN" sz="1100" i="0" dirty="0">
                <a:latin typeface="+mj-ea"/>
                <a:ea typeface="+mj-ea"/>
              </a:rPr>
              <a:t>/</a:t>
            </a:r>
            <a:r>
              <a:rPr lang="zh-CN" altLang="en-US" sz="1100" i="0" dirty="0">
                <a:latin typeface="+mj-ea"/>
                <a:ea typeface="+mj-ea"/>
              </a:rPr>
              <a:t>模拟心理</a:t>
            </a:r>
            <a:r>
              <a:rPr lang="en-US" altLang="zh-CN" sz="1100" i="0" dirty="0">
                <a:latin typeface="+mj-ea"/>
                <a:ea typeface="+mj-ea"/>
              </a:rPr>
              <a:t>/</a:t>
            </a:r>
            <a:r>
              <a:rPr lang="zh-CN" altLang="en-US" sz="1100" i="0" dirty="0">
                <a:latin typeface="+mj-ea"/>
                <a:ea typeface="+mj-ea"/>
              </a:rPr>
              <a:t>模拟行为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930359" y="5997441"/>
            <a:ext cx="7000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基础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45833" y="5997441"/>
            <a:ext cx="701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重点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62095" y="5997441"/>
            <a:ext cx="7000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关键</a:t>
            </a:r>
          </a:p>
        </p:txBody>
      </p:sp>
      <p:pic>
        <p:nvPicPr>
          <p:cNvPr id="28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59" y="4514716"/>
            <a:ext cx="2427287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33" y="4514716"/>
            <a:ext cx="2425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8" descr="æ¥çæºå¾å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70" y="4514716"/>
            <a:ext cx="242728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4B1BC7F-D7DC-4BFD-A892-77F270F72ED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660333" y="5427345"/>
            <a:ext cx="7632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In many cases, Hearing Sensor is implemented as volume model.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6F235B81-72B4-4889-931B-22A8ACD8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73" y="1485106"/>
            <a:ext cx="492760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330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Representation</a:t>
            </a:r>
            <a:endParaRPr lang="zh-CN" altLang="en-US" dirty="0"/>
          </a:p>
        </p:txBody>
      </p:sp>
      <p:pic>
        <p:nvPicPr>
          <p:cNvPr id="6" name="Picture 2" descr="Q:\迅雷下载\1.png">
            <a:extLst>
              <a:ext uri="{FF2B5EF4-FFF2-40B4-BE49-F238E27FC236}">
                <a16:creationId xmlns:a16="http://schemas.microsoft.com/office/drawing/2014/main" id="{775B0591-8B84-4AF0-9182-CAD3B897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72" y="1467804"/>
            <a:ext cx="65627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149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Representation</a:t>
            </a:r>
            <a:endParaRPr lang="zh-CN" altLang="en-US" dirty="0"/>
          </a:p>
        </p:txBody>
      </p:sp>
      <p:pic>
        <p:nvPicPr>
          <p:cNvPr id="4" name="Picture 2" descr="Q:\迅雷下载\1.png">
            <a:extLst>
              <a:ext uri="{FF2B5EF4-FFF2-40B4-BE49-F238E27FC236}">
                <a16:creationId xmlns:a16="http://schemas.microsoft.com/office/drawing/2014/main" id="{4A68D604-6C47-4BCD-B4DB-1607E4D1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69" y="2239996"/>
            <a:ext cx="5790476" cy="249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7C95E81-D19D-4B25-8EC2-C671CD16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06" y="4775714"/>
            <a:ext cx="5791943" cy="155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大括号 5">
            <a:extLst>
              <a:ext uri="{FF2B5EF4-FFF2-40B4-BE49-F238E27FC236}">
                <a16:creationId xmlns:a16="http://schemas.microsoft.com/office/drawing/2014/main" id="{99A9B287-721B-4318-9346-BEE1CFA16F49}"/>
              </a:ext>
            </a:extLst>
          </p:cNvPr>
          <p:cNvSpPr>
            <a:spLocks/>
          </p:cNvSpPr>
          <p:nvPr/>
        </p:nvSpPr>
        <p:spPr bwMode="auto">
          <a:xfrm>
            <a:off x="8726982" y="2373533"/>
            <a:ext cx="532676" cy="2262776"/>
          </a:xfrm>
          <a:prstGeom prst="rightBrace">
            <a:avLst>
              <a:gd name="adj1" fmla="val 833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 b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E4C9F4F-91FE-4895-B1CC-F5DE2DFB7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26552" y="5441927"/>
            <a:ext cx="1396993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9">
            <a:extLst>
              <a:ext uri="{FF2B5EF4-FFF2-40B4-BE49-F238E27FC236}">
                <a16:creationId xmlns:a16="http://schemas.microsoft.com/office/drawing/2014/main" id="{912340D0-9913-4506-98D1-F210E8239F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26552" y="5775034"/>
            <a:ext cx="1396993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7C1F577B-EC18-4954-9AEA-4E51DCAEB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5692" y="3364047"/>
            <a:ext cx="771365" cy="30777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/>
              <a:t>16Field</a:t>
            </a:r>
            <a:endParaRPr lang="zh-CN" altLang="en-US" sz="1400" b="0" i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8B4AC45-96E1-40F8-8020-39BE6D03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698" y="5100016"/>
            <a:ext cx="629788" cy="30777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 dirty="0"/>
              <a:t>Value</a:t>
            </a:r>
            <a:endParaRPr lang="zh-CN" altLang="en-US" sz="1400" b="0" i="0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0FBB1A2-8F72-4EA2-A158-B417EBACF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6123" y="5433122"/>
            <a:ext cx="1090363" cy="30777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 dirty="0"/>
              <a:t>Confidence</a:t>
            </a:r>
            <a:endParaRPr lang="zh-CN" altLang="en-US" sz="1400" b="0" i="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2F14F3-BD5C-4DFF-AC78-DC9CA4DE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99" y="1076325"/>
            <a:ext cx="4342123" cy="48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0F48F20-8A9D-4B6B-B661-6BAD252D7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679" y="1808572"/>
            <a:ext cx="7277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 dirty="0"/>
              <a:t>Character, Object, Mission, Fact, Path, Node, Desire is presented as Unified Form “WMF”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BEEC04B-7559-4552-968A-7CBD2923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3016" y="1267091"/>
            <a:ext cx="10111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i="0"/>
              <a:t>In F.E.A.R</a:t>
            </a:r>
            <a:endParaRPr lang="zh-CN" altLang="en-US" sz="1400" i="0"/>
          </a:p>
        </p:txBody>
      </p:sp>
    </p:spTree>
    <p:extLst>
      <p:ext uri="{BB962C8B-B14F-4D97-AF65-F5344CB8AC3E}">
        <p14:creationId xmlns:p14="http://schemas.microsoft.com/office/powerpoint/2010/main" val="7481466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WMF Stacks</a:t>
            </a:r>
            <a:endParaRPr lang="zh-CN" altLang="en-US" dirty="0"/>
          </a:p>
        </p:txBody>
      </p:sp>
      <p:pic>
        <p:nvPicPr>
          <p:cNvPr id="6" name="Picture 2" descr="Q:\迅雷下载\1.png">
            <a:extLst>
              <a:ext uri="{FF2B5EF4-FFF2-40B4-BE49-F238E27FC236}">
                <a16:creationId xmlns:a16="http://schemas.microsoft.com/office/drawing/2014/main" id="{F54B3C10-25AF-4CC5-8007-21073640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53" y="2001837"/>
            <a:ext cx="7920037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A86B3DFB-BDA4-43AF-AD9D-3ABB7DD14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3303" y="1533525"/>
            <a:ext cx="61811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 dirty="0"/>
              <a:t>Facts AI recognized are stacked in Working Memory as WMFs in each field.</a:t>
            </a:r>
          </a:p>
        </p:txBody>
      </p:sp>
    </p:spTree>
    <p:extLst>
      <p:ext uri="{BB962C8B-B14F-4D97-AF65-F5344CB8AC3E}">
        <p14:creationId xmlns:p14="http://schemas.microsoft.com/office/powerpoint/2010/main" val="3448312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WMF Stacks</a:t>
            </a:r>
            <a:endParaRPr lang="zh-CN" altLang="en-US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86B3DFB-BDA4-43AF-AD9D-3ABB7DD14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3303" y="1533525"/>
            <a:ext cx="61811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0" i="0" dirty="0"/>
              <a:t>Facts AI recognized are stacked in Working Memory as WMFs in each field.</a:t>
            </a:r>
          </a:p>
          <a:p>
            <a:pPr eaLnBrk="1" hangingPunct="1"/>
            <a:r>
              <a:rPr lang="en-US" altLang="zh-CN" sz="1400" b="0" i="0" dirty="0"/>
              <a:t>By using WMF stack, AI can estimate some knowledge of the future.</a:t>
            </a:r>
          </a:p>
        </p:txBody>
      </p:sp>
      <p:pic>
        <p:nvPicPr>
          <p:cNvPr id="11" name="Picture 2" descr="Q:\迅雷下载\1.png">
            <a:extLst>
              <a:ext uri="{FF2B5EF4-FFF2-40B4-BE49-F238E27FC236}">
                <a16:creationId xmlns:a16="http://schemas.microsoft.com/office/drawing/2014/main" id="{892F2D75-0791-4F43-96CD-D2ECB387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43" y="2079605"/>
            <a:ext cx="7046845" cy="40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905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Representation(KR)</a:t>
            </a:r>
            <a:endParaRPr lang="zh-CN" altLang="en-US" dirty="0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D38D5E13-D9AB-427D-A471-4D8FA681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33" y="1316673"/>
            <a:ext cx="6480175" cy="8651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b="0" i="0"/>
          </a:p>
          <a:p>
            <a:pPr algn="ctr" eaLnBrk="1" hangingPunct="1"/>
            <a:r>
              <a:rPr lang="en-US" altLang="zh-CN" b="0" i="0"/>
              <a:t>How many kinds of KR are there ?</a:t>
            </a:r>
          </a:p>
          <a:p>
            <a:pPr eaLnBrk="1" hangingPunct="1"/>
            <a:endParaRPr lang="zh-CN" altLang="en-US" b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13A26223-660C-4167-9773-DB990E2CF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33" y="3189923"/>
            <a:ext cx="6480175" cy="863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b="0" i="0"/>
          </a:p>
          <a:p>
            <a:pPr algn="ctr" eaLnBrk="1" hangingPunct="1"/>
            <a:r>
              <a:rPr lang="en-US" altLang="zh-CN" b="0" i="0"/>
              <a:t>Number of how AI should recognize a fact.</a:t>
            </a:r>
          </a:p>
          <a:p>
            <a:pPr eaLnBrk="1" hangingPunct="1"/>
            <a:endParaRPr lang="zh-CN" altLang="en-US" b="0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A343A9A1-49B4-4B3D-9207-45055E211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33" y="4990148"/>
            <a:ext cx="6480175" cy="863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b="0" i="0"/>
          </a:p>
          <a:p>
            <a:pPr algn="ctr" eaLnBrk="1" hangingPunct="1"/>
            <a:r>
              <a:rPr lang="en-US" altLang="zh-CN" b="0" i="0"/>
              <a:t>“KR”s is the base to make high intelligence</a:t>
            </a:r>
          </a:p>
          <a:p>
            <a:pPr eaLnBrk="1" hangingPunct="1"/>
            <a:endParaRPr lang="zh-CN" altLang="en-US" b="0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638CEC0A-40A7-409F-83A8-0D003144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958" y="2324735"/>
            <a:ext cx="720725" cy="7191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10" name="下箭头 8">
            <a:extLst>
              <a:ext uri="{FF2B5EF4-FFF2-40B4-BE49-F238E27FC236}">
                <a16:creationId xmlns:a16="http://schemas.microsoft.com/office/drawing/2014/main" id="{E4762548-9ACC-4DBD-98FA-C9DE8A682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958" y="4124960"/>
            <a:ext cx="720725" cy="7191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</p:spTree>
    <p:extLst>
      <p:ext uri="{BB962C8B-B14F-4D97-AF65-F5344CB8AC3E}">
        <p14:creationId xmlns:p14="http://schemas.microsoft.com/office/powerpoint/2010/main" val="3596682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Variation of Knowledge Representation</a:t>
            </a:r>
            <a:endParaRPr lang="zh-CN" alt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3BD7368-3620-4A3F-82BC-B213B4CC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33" y="1534478"/>
            <a:ext cx="76866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6613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World Representation (one of KR)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BA6CD8-6E15-4D21-A355-496AF7B5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90" y="2493288"/>
            <a:ext cx="686752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6">
            <a:extLst>
              <a:ext uri="{FF2B5EF4-FFF2-40B4-BE49-F238E27FC236}">
                <a16:creationId xmlns:a16="http://schemas.microsoft.com/office/drawing/2014/main" id="{2013004E-C5CC-4DCD-B69B-77B042605858}"/>
              </a:ext>
            </a:extLst>
          </p:cNvPr>
          <p:cNvGrpSpPr>
            <a:grpSpLocks/>
          </p:cNvGrpSpPr>
          <p:nvPr/>
        </p:nvGrpSpPr>
        <p:grpSpPr bwMode="auto">
          <a:xfrm>
            <a:off x="2132965" y="2528213"/>
            <a:ext cx="1633538" cy="3656012"/>
            <a:chOff x="-252536" y="836712"/>
            <a:chExt cx="2017713" cy="452077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1D6B2E0F-C5E8-4DBE-9FA8-A8BA7D2EB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836712"/>
              <a:ext cx="1981200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8FFFF991-9658-421B-B02C-64F5816CE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3789040"/>
              <a:ext cx="2017713" cy="156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F8B8ED-1839-4898-8426-6602ADE21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478" y="1426488"/>
            <a:ext cx="6292850" cy="922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i="0">
                <a:solidFill>
                  <a:schemeClr val="bg1"/>
                </a:solidFill>
              </a:rPr>
              <a:t>World Representation </a:t>
            </a:r>
            <a:r>
              <a:rPr lang="zh-CN" altLang="en-US" b="0" i="0">
                <a:solidFill>
                  <a:schemeClr val="bg1"/>
                </a:solidFill>
              </a:rPr>
              <a:t>（</a:t>
            </a:r>
            <a:r>
              <a:rPr lang="en-US" altLang="zh-CN" b="0" i="0">
                <a:solidFill>
                  <a:schemeClr val="bg1"/>
                </a:solidFill>
              </a:rPr>
              <a:t>WR</a:t>
            </a:r>
            <a:r>
              <a:rPr lang="zh-CN" altLang="en-US" b="0" i="0">
                <a:solidFill>
                  <a:schemeClr val="bg1"/>
                </a:solidFill>
              </a:rPr>
              <a:t>）</a:t>
            </a:r>
          </a:p>
          <a:p>
            <a:pPr algn="ctr" eaLnBrk="1" hangingPunct="1"/>
            <a:r>
              <a:rPr lang="en-US" altLang="zh-CN" b="0" i="0">
                <a:solidFill>
                  <a:schemeClr val="bg1"/>
                </a:solidFill>
              </a:rPr>
              <a:t>= KR for Game Stage</a:t>
            </a:r>
          </a:p>
          <a:p>
            <a:pPr algn="ctr" eaLnBrk="1" hangingPunct="1"/>
            <a:r>
              <a:rPr lang="zh-CN" altLang="en-US" b="0" i="0">
                <a:solidFill>
                  <a:schemeClr val="bg1"/>
                </a:solidFill>
              </a:rPr>
              <a:t>（</a:t>
            </a:r>
            <a:r>
              <a:rPr lang="en-US" altLang="zh-CN" b="0" i="0">
                <a:solidFill>
                  <a:schemeClr val="bg1"/>
                </a:solidFill>
              </a:rPr>
              <a:t>Representation based on Waypoint or Navigation Mesh</a:t>
            </a:r>
            <a:r>
              <a:rPr lang="zh-CN" altLang="en-US" b="0" i="0">
                <a:solidFill>
                  <a:schemeClr val="bg1"/>
                </a:solidFill>
              </a:rPr>
              <a:t>）</a:t>
            </a:r>
            <a:endParaRPr lang="en-US" altLang="zh-CN" b="0" i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4AC8D-5E48-4B99-BD6E-A32A5B0A2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753" y="5301575"/>
            <a:ext cx="6138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Waypoints with 8-direction LOS(visible distance) (Killzone)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8B45EA4-DDA8-461E-BFCC-6EC681A3636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61753" y="5733375"/>
            <a:ext cx="7488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/>
              <a:t>Straatman, R., Beij, A., Sterren, W.V.D., "Killzone's AI : Dynamic Procedural Combat Tactics", 2005</a:t>
            </a:r>
          </a:p>
          <a:p>
            <a:pPr eaLnBrk="1" hangingPunct="1"/>
            <a:r>
              <a:rPr lang="en-US" altLang="zh-CN" sz="1200" i="0"/>
              <a:t>http://www.cgf-ai.com/docs/straatman_remco_killzone_ai.pdf</a:t>
            </a:r>
          </a:p>
        </p:txBody>
      </p:sp>
    </p:spTree>
    <p:extLst>
      <p:ext uri="{BB962C8B-B14F-4D97-AF65-F5344CB8AC3E}">
        <p14:creationId xmlns:p14="http://schemas.microsoft.com/office/powerpoint/2010/main" val="665528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Variation of Knowledge Representation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5DFC5-FDBD-4198-841C-0D517544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215708"/>
            <a:ext cx="74041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6876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16938-0A9F-4A64-B5C5-D3097FE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World Representation (one of KR)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9A6143-EAE1-425F-AA56-5C06FBDD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70" y="2348508"/>
            <a:ext cx="686752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6">
            <a:extLst>
              <a:ext uri="{FF2B5EF4-FFF2-40B4-BE49-F238E27FC236}">
                <a16:creationId xmlns:a16="http://schemas.microsoft.com/office/drawing/2014/main" id="{2BCA06E3-B072-4146-92D4-015E2FF6A1EF}"/>
              </a:ext>
            </a:extLst>
          </p:cNvPr>
          <p:cNvGrpSpPr>
            <a:grpSpLocks/>
          </p:cNvGrpSpPr>
          <p:nvPr/>
        </p:nvGrpSpPr>
        <p:grpSpPr bwMode="auto">
          <a:xfrm>
            <a:off x="1934845" y="2383433"/>
            <a:ext cx="1633538" cy="3656012"/>
            <a:chOff x="-252536" y="836712"/>
            <a:chExt cx="2017713" cy="452077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B473A34A-A1F0-405B-BE38-C80D501C8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836712"/>
              <a:ext cx="1981200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14714513-2BEB-453E-9E4A-CA8DFE9B5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3789040"/>
              <a:ext cx="2017713" cy="156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F759F8-9180-4A6D-B674-C0A0D36F7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358" y="1281708"/>
            <a:ext cx="6292850" cy="922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i="0">
                <a:solidFill>
                  <a:schemeClr val="bg1"/>
                </a:solidFill>
              </a:rPr>
              <a:t>World Representation </a:t>
            </a:r>
            <a:r>
              <a:rPr lang="zh-CN" altLang="en-US" b="0" i="0">
                <a:solidFill>
                  <a:schemeClr val="bg1"/>
                </a:solidFill>
              </a:rPr>
              <a:t>（</a:t>
            </a:r>
            <a:r>
              <a:rPr lang="en-US" altLang="zh-CN" b="0" i="0">
                <a:solidFill>
                  <a:schemeClr val="bg1"/>
                </a:solidFill>
              </a:rPr>
              <a:t>WR</a:t>
            </a:r>
            <a:r>
              <a:rPr lang="zh-CN" altLang="en-US" b="0" i="0">
                <a:solidFill>
                  <a:schemeClr val="bg1"/>
                </a:solidFill>
              </a:rPr>
              <a:t>）</a:t>
            </a:r>
          </a:p>
          <a:p>
            <a:pPr algn="ctr" eaLnBrk="1" hangingPunct="1"/>
            <a:r>
              <a:rPr lang="en-US" altLang="zh-CN" b="0" i="0">
                <a:solidFill>
                  <a:schemeClr val="bg1"/>
                </a:solidFill>
              </a:rPr>
              <a:t>= KR for Game Stage</a:t>
            </a:r>
          </a:p>
          <a:p>
            <a:pPr algn="ctr" eaLnBrk="1" hangingPunct="1"/>
            <a:r>
              <a:rPr lang="zh-CN" altLang="en-US" b="0" i="0">
                <a:solidFill>
                  <a:schemeClr val="bg1"/>
                </a:solidFill>
              </a:rPr>
              <a:t>（</a:t>
            </a:r>
            <a:r>
              <a:rPr lang="en-US" altLang="zh-CN" b="0" i="0">
                <a:solidFill>
                  <a:schemeClr val="bg1"/>
                </a:solidFill>
              </a:rPr>
              <a:t>Representation based on Waypoint or Navigation Mesh</a:t>
            </a:r>
            <a:r>
              <a:rPr lang="zh-CN" altLang="en-US" b="0" i="0">
                <a:solidFill>
                  <a:schemeClr val="bg1"/>
                </a:solidFill>
              </a:rPr>
              <a:t>）</a:t>
            </a:r>
            <a:endParaRPr lang="en-US" altLang="zh-CN" b="0" i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71C52-F6A5-4A31-8ACE-63DA82285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633" y="5156795"/>
            <a:ext cx="6138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Waypoints with 8-direction LOS(visible distance) (Killzone)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CC18A3E-BFDE-4D2D-A1EB-CB20B6B3DA7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663633" y="5588595"/>
            <a:ext cx="7488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/>
              <a:t>Straatman, R., Beij, A., Sterren, W.V.D., "Killzone's AI : Dynamic Procedural Combat Tactics", 2005</a:t>
            </a:r>
          </a:p>
          <a:p>
            <a:pPr eaLnBrk="1" hangingPunct="1"/>
            <a:r>
              <a:rPr lang="en-US" altLang="zh-CN" sz="1200" i="0"/>
              <a:t>http://www.cgf-ai.com/docs/straatman_remco_killzone_ai.pdf</a:t>
            </a:r>
          </a:p>
        </p:txBody>
      </p:sp>
    </p:spTree>
    <p:extLst>
      <p:ext uri="{BB962C8B-B14F-4D97-AF65-F5344CB8AC3E}">
        <p14:creationId xmlns:p14="http://schemas.microsoft.com/office/powerpoint/2010/main" val="337062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  <a:endParaRPr lang="en-US" altLang="zh-CN" dirty="0"/>
          </a:p>
          <a:p>
            <a:pPr lvl="1"/>
            <a:r>
              <a:rPr lang="zh-CN" altLang="en-US" dirty="0"/>
              <a:t>难点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041576" y="2370621"/>
            <a:ext cx="2517775" cy="1724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对用户的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深层了解</a:t>
            </a: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深度考察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充分理解用户行为、情绪变化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细致划分受众群体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73639" y="2370621"/>
            <a:ext cx="1800225" cy="1508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对产品的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精确定位</a:t>
            </a: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划分主次需求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把握定位、划分需求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05701" y="2370621"/>
            <a:ext cx="2339975" cy="1508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对自身的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全面认知</a:t>
            </a: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自身认知与用户画像相融合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从设计角度挖掘需求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841801" y="4556609"/>
            <a:ext cx="5211763" cy="1724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在用户、产品、自身中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找到统一的解读方式</a:t>
            </a: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sz="2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将自身放入产品情境中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充分体验用户的生活环境、成长背景、使用习惯、审美取向等，</a:t>
            </a:r>
            <a:endParaRPr lang="en-US" altLang="zh-CN" sz="14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把握请境中的情感体验与行为反应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Variation of Knowledge Representation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1A677A-25F9-499E-B9A3-7F3B0A21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90" y="1314768"/>
            <a:ext cx="74041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475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82B120-F132-45A1-B364-915E5545A0FD}"/>
              </a:ext>
            </a:extLst>
          </p:cNvPr>
          <p:cNvSpPr/>
          <p:nvPr/>
        </p:nvSpPr>
        <p:spPr>
          <a:xfrm>
            <a:off x="4441774" y="4070586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Knowledge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41393D-732C-43C2-A894-D1FBB8F2E9EE}"/>
              </a:ext>
            </a:extLst>
          </p:cNvPr>
          <p:cNvSpPr/>
          <p:nvPr/>
        </p:nvSpPr>
        <p:spPr>
          <a:xfrm>
            <a:off x="4441774" y="4353730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World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B3EA65D3-A216-444F-957F-305CCF9DB2C4}"/>
              </a:ext>
            </a:extLst>
          </p:cNvPr>
          <p:cNvSpPr/>
          <p:nvPr/>
        </p:nvSpPr>
        <p:spPr>
          <a:xfrm>
            <a:off x="4647860" y="4462164"/>
            <a:ext cx="3047997" cy="70575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Game World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Represent itself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8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82B120-F132-45A1-B364-915E5545A0FD}"/>
              </a:ext>
            </a:extLst>
          </p:cNvPr>
          <p:cNvSpPr/>
          <p:nvPr/>
        </p:nvSpPr>
        <p:spPr>
          <a:xfrm>
            <a:off x="4441775" y="4070586"/>
            <a:ext cx="1654226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41393D-732C-43C2-A894-D1FBB8F2E9EE}"/>
              </a:ext>
            </a:extLst>
          </p:cNvPr>
          <p:cNvSpPr/>
          <p:nvPr/>
        </p:nvSpPr>
        <p:spPr>
          <a:xfrm>
            <a:off x="4441775" y="4353730"/>
            <a:ext cx="1654226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BBB6877-DB0A-4BF2-982F-0652D15F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235" y="5576536"/>
            <a:ext cx="4441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KR and WR enforce and expand sensors.</a:t>
            </a:r>
          </a:p>
        </p:txBody>
      </p:sp>
    </p:spTree>
    <p:extLst>
      <p:ext uri="{BB962C8B-B14F-4D97-AF65-F5344CB8AC3E}">
        <p14:creationId xmlns:p14="http://schemas.microsoft.com/office/powerpoint/2010/main" val="3846100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                              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0"/>
            <a:ext cx="545519" cy="662331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82B120-F132-45A1-B364-915E5545A0FD}"/>
              </a:ext>
            </a:extLst>
          </p:cNvPr>
          <p:cNvSpPr/>
          <p:nvPr/>
        </p:nvSpPr>
        <p:spPr>
          <a:xfrm>
            <a:off x="4441775" y="4070586"/>
            <a:ext cx="1654226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41393D-732C-43C2-A894-D1FBB8F2E9EE}"/>
              </a:ext>
            </a:extLst>
          </p:cNvPr>
          <p:cNvSpPr/>
          <p:nvPr/>
        </p:nvSpPr>
        <p:spPr>
          <a:xfrm>
            <a:off x="4441775" y="4353730"/>
            <a:ext cx="1654226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BBB6877-DB0A-4BF2-982F-0652D15F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658" y="5576536"/>
            <a:ext cx="6970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 dirty="0"/>
              <a:t>Type of KR and WR = Type of Knowledge in Memory (via sensors)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B9B49B-6D35-46C1-8A57-A1D7485B19C6}"/>
              </a:ext>
            </a:extLst>
          </p:cNvPr>
          <p:cNvSpPr/>
          <p:nvPr/>
        </p:nvSpPr>
        <p:spPr>
          <a:xfrm>
            <a:off x="4320544" y="3297102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308A85-E0F3-4448-9FFF-03895017475B}"/>
              </a:ext>
            </a:extLst>
          </p:cNvPr>
          <p:cNvSpPr/>
          <p:nvPr/>
        </p:nvSpPr>
        <p:spPr>
          <a:xfrm>
            <a:off x="4320544" y="3580246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48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E40FD-77B6-459F-899A-E9F1C112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Affordance Representation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01B35-BF99-4DE8-A88B-C7A459A85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931546"/>
            <a:ext cx="3794125" cy="6461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i="0" dirty="0">
                <a:solidFill>
                  <a:schemeClr val="bg1"/>
                </a:solidFill>
              </a:rPr>
              <a:t>Affordance Representation</a:t>
            </a:r>
          </a:p>
          <a:p>
            <a:pPr algn="ctr" eaLnBrk="1" hangingPunct="1"/>
            <a:r>
              <a:rPr lang="en-US" altLang="zh-CN" b="0" i="0" dirty="0">
                <a:solidFill>
                  <a:schemeClr val="bg1"/>
                </a:solidFill>
              </a:rPr>
              <a:t>=Actions enable in the environment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9DA4ED7-A23C-41F7-9581-1ECD956FF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340" y="4998403"/>
            <a:ext cx="4681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Each object has Affordance Representation.</a:t>
            </a:r>
          </a:p>
        </p:txBody>
      </p:sp>
      <p:pic>
        <p:nvPicPr>
          <p:cNvPr id="9" name="Picture 2" descr="Q:\迅雷下载\1.png">
            <a:extLst>
              <a:ext uri="{FF2B5EF4-FFF2-40B4-BE49-F238E27FC236}">
                <a16:creationId xmlns:a16="http://schemas.microsoft.com/office/drawing/2014/main" id="{53F80FB7-853C-43AD-9E0F-875670C2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" y="1932940"/>
            <a:ext cx="34956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F327C9D0-10CF-44B9-BCD8-E8B21E20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65" y="1709103"/>
            <a:ext cx="4005263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8077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E40FD-77B6-459F-899A-E9F1C112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Affordance Representation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01B35-BF99-4DE8-A88B-C7A459A85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931546"/>
            <a:ext cx="3794125" cy="6461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0" i="0" dirty="0">
                <a:solidFill>
                  <a:schemeClr val="bg1"/>
                </a:solidFill>
              </a:rPr>
              <a:t>Affordance Representation</a:t>
            </a:r>
          </a:p>
          <a:p>
            <a:pPr algn="ctr" eaLnBrk="1" hangingPunct="1"/>
            <a:r>
              <a:rPr lang="en-US" altLang="zh-CN" b="0" i="0" dirty="0">
                <a:solidFill>
                  <a:schemeClr val="bg1"/>
                </a:solidFill>
              </a:rPr>
              <a:t>=Actions enable in the environment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9DA4ED7-A23C-41F7-9581-1ECD956FF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340" y="4998403"/>
            <a:ext cx="49488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 dirty="0"/>
              <a:t>Each object has Affordance Representation.</a:t>
            </a:r>
          </a:p>
          <a:p>
            <a:pPr eaLnBrk="1" hangingPunct="1"/>
            <a:r>
              <a:rPr lang="en-US" altLang="zh-CN" b="0" i="0" dirty="0"/>
              <a:t>= Each object suggests “Enabled-Action” to AI.</a:t>
            </a:r>
          </a:p>
          <a:p>
            <a:pPr eaLnBrk="1" hangingPunct="1"/>
            <a:endParaRPr lang="en-US" altLang="zh-CN" b="0" i="0" dirty="0"/>
          </a:p>
        </p:txBody>
      </p:sp>
      <p:pic>
        <p:nvPicPr>
          <p:cNvPr id="9" name="Picture 2" descr="Q:\迅雷下载\1.png">
            <a:extLst>
              <a:ext uri="{FF2B5EF4-FFF2-40B4-BE49-F238E27FC236}">
                <a16:creationId xmlns:a16="http://schemas.microsoft.com/office/drawing/2014/main" id="{53F80FB7-853C-43AD-9E0F-875670C2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" y="1932940"/>
            <a:ext cx="34956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0568616-1AAF-45D3-BF7E-330D52E9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80" y="1859597"/>
            <a:ext cx="398145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677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                              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0"/>
            <a:ext cx="545519" cy="662331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BBB6877-DB0A-4BF2-982F-0652D15F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844" y="5576536"/>
            <a:ext cx="8428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Affordance Representation = Afforded Action-List in the Environment (via sensor)</a:t>
            </a:r>
            <a:endParaRPr lang="en-US" altLang="zh-CN" b="0" i="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B9B49B-6D35-46C1-8A57-A1D7485B19C6}"/>
              </a:ext>
            </a:extLst>
          </p:cNvPr>
          <p:cNvSpPr/>
          <p:nvPr/>
        </p:nvSpPr>
        <p:spPr>
          <a:xfrm>
            <a:off x="4320544" y="3297102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308A85-E0F3-4448-9FFF-03895017475B}"/>
              </a:ext>
            </a:extLst>
          </p:cNvPr>
          <p:cNvSpPr/>
          <p:nvPr/>
        </p:nvSpPr>
        <p:spPr>
          <a:xfrm>
            <a:off x="4320544" y="3580246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805FF9-88B2-4B92-AF5C-3296F5320461}"/>
              </a:ext>
            </a:extLst>
          </p:cNvPr>
          <p:cNvSpPr/>
          <p:nvPr/>
        </p:nvSpPr>
        <p:spPr>
          <a:xfrm>
            <a:off x="4441774" y="4070586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Knowledge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AB302C-AD3F-4006-BEBC-26F54FC3C401}"/>
              </a:ext>
            </a:extLst>
          </p:cNvPr>
          <p:cNvSpPr/>
          <p:nvPr/>
        </p:nvSpPr>
        <p:spPr>
          <a:xfrm>
            <a:off x="4441774" y="4353730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World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620494-F454-4006-A1B3-7CE00CCE2FF0}"/>
              </a:ext>
            </a:extLst>
          </p:cNvPr>
          <p:cNvSpPr/>
          <p:nvPr/>
        </p:nvSpPr>
        <p:spPr>
          <a:xfrm>
            <a:off x="4441774" y="4636874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Affordance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FE63AD-4DB0-4A1F-AC3A-967EFB691B45}"/>
              </a:ext>
            </a:extLst>
          </p:cNvPr>
          <p:cNvSpPr/>
          <p:nvPr/>
        </p:nvSpPr>
        <p:spPr>
          <a:xfrm>
            <a:off x="5372110" y="3439732"/>
            <a:ext cx="148745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Enable-Action-List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15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                              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0"/>
            <a:ext cx="545519" cy="662331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BBB6877-DB0A-4BF2-982F-0652D15F5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844" y="5576536"/>
            <a:ext cx="8428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Affordance Representation = Afforded Action-List in the Environment (via sensor)</a:t>
            </a:r>
            <a:endParaRPr lang="en-US" altLang="zh-CN" b="0" i="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B9B49B-6D35-46C1-8A57-A1D7485B19C6}"/>
              </a:ext>
            </a:extLst>
          </p:cNvPr>
          <p:cNvSpPr/>
          <p:nvPr/>
        </p:nvSpPr>
        <p:spPr>
          <a:xfrm>
            <a:off x="4320544" y="3297102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308A85-E0F3-4448-9FFF-03895017475B}"/>
              </a:ext>
            </a:extLst>
          </p:cNvPr>
          <p:cNvSpPr/>
          <p:nvPr/>
        </p:nvSpPr>
        <p:spPr>
          <a:xfrm>
            <a:off x="4320544" y="3580246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805FF9-88B2-4B92-AF5C-3296F5320461}"/>
              </a:ext>
            </a:extLst>
          </p:cNvPr>
          <p:cNvSpPr/>
          <p:nvPr/>
        </p:nvSpPr>
        <p:spPr>
          <a:xfrm>
            <a:off x="4441774" y="4070586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Knowledge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AB302C-AD3F-4006-BEBC-26F54FC3C401}"/>
              </a:ext>
            </a:extLst>
          </p:cNvPr>
          <p:cNvSpPr/>
          <p:nvPr/>
        </p:nvSpPr>
        <p:spPr>
          <a:xfrm>
            <a:off x="4441774" y="4353730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World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620494-F454-4006-A1B3-7CE00CCE2FF0}"/>
              </a:ext>
            </a:extLst>
          </p:cNvPr>
          <p:cNvSpPr/>
          <p:nvPr/>
        </p:nvSpPr>
        <p:spPr>
          <a:xfrm>
            <a:off x="4441774" y="4636874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Affordance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FE63AD-4DB0-4A1F-AC3A-967EFB691B45}"/>
              </a:ext>
            </a:extLst>
          </p:cNvPr>
          <p:cNvSpPr/>
          <p:nvPr/>
        </p:nvSpPr>
        <p:spPr>
          <a:xfrm>
            <a:off x="5372110" y="3439732"/>
            <a:ext cx="148745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Enable-Action-List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D1498089-E37D-4EC8-8698-2B2749400F6D}"/>
              </a:ext>
            </a:extLst>
          </p:cNvPr>
          <p:cNvSpPr/>
          <p:nvPr/>
        </p:nvSpPr>
        <p:spPr>
          <a:xfrm>
            <a:off x="7620000" y="1996440"/>
            <a:ext cx="1641237" cy="1076928"/>
          </a:xfrm>
          <a:prstGeom prst="wedgeRectCallout">
            <a:avLst>
              <a:gd name="adj1" fmla="val -112297"/>
              <a:gd name="adj2" fmla="val 7877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100" dirty="0">
                <a:solidFill>
                  <a:schemeClr val="tx1"/>
                </a:solidFill>
              </a:rPr>
              <a:t>Attack-able to Enemy A</a:t>
            </a:r>
          </a:p>
          <a:p>
            <a:pPr algn="dist"/>
            <a:r>
              <a:rPr lang="en-US" altLang="zh-CN" sz="1100" dirty="0">
                <a:solidFill>
                  <a:schemeClr val="tx1"/>
                </a:solidFill>
              </a:rPr>
              <a:t>Eat-able to Object B</a:t>
            </a:r>
          </a:p>
          <a:p>
            <a:pPr algn="dist"/>
            <a:r>
              <a:rPr lang="en-US" altLang="zh-CN" sz="1100" dirty="0">
                <a:solidFill>
                  <a:schemeClr val="tx1"/>
                </a:solidFill>
              </a:rPr>
              <a:t>Movable to Car C</a:t>
            </a:r>
          </a:p>
          <a:p>
            <a:pPr algn="dist"/>
            <a:r>
              <a:rPr lang="en-US" altLang="zh-CN" sz="1100" dirty="0">
                <a:solidFill>
                  <a:schemeClr val="tx1"/>
                </a:solidFill>
              </a:rPr>
              <a:t>Walk-able on Bridge D</a:t>
            </a:r>
          </a:p>
          <a:p>
            <a:pPr algn="dist"/>
            <a:r>
              <a:rPr lang="en-US" altLang="zh-CN" sz="1100" dirty="0">
                <a:solidFill>
                  <a:schemeClr val="tx1"/>
                </a:solidFill>
              </a:rPr>
              <a:t>Eat-able to Object 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60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4431028" y="3798570"/>
            <a:ext cx="5326380" cy="235458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E1E362-5A69-4C25-8A5A-89784C836C8D}"/>
              </a:ext>
            </a:extLst>
          </p:cNvPr>
          <p:cNvSpPr/>
          <p:nvPr/>
        </p:nvSpPr>
        <p:spPr>
          <a:xfrm>
            <a:off x="2941320" y="1546860"/>
            <a:ext cx="6598920" cy="1158240"/>
          </a:xfrm>
          <a:prstGeom prst="rect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Memory has two hierarchical structure</a:t>
            </a:r>
          </a:p>
          <a:p>
            <a:pPr marL="342900" indent="-342900" algn="ctr">
              <a:buAutoNum type="alphaLcParenBoth"/>
            </a:pPr>
            <a:r>
              <a:rPr lang="en-US" altLang="zh-CN" dirty="0"/>
              <a:t>time-hierarchical structure</a:t>
            </a:r>
          </a:p>
          <a:p>
            <a:pPr marL="342900" indent="-342900" algn="ctr">
              <a:buAutoNum type="alphaLcParenBoth"/>
            </a:pPr>
            <a:r>
              <a:rPr lang="en-US" altLang="zh-CN" dirty="0"/>
              <a:t>logic-hierarchical structure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5CF8FBC-0E49-47BC-9955-C8A8C02ECB7A}"/>
              </a:ext>
            </a:extLst>
          </p:cNvPr>
          <p:cNvGrpSpPr/>
          <p:nvPr/>
        </p:nvGrpSpPr>
        <p:grpSpPr>
          <a:xfrm>
            <a:off x="2735580" y="2236470"/>
            <a:ext cx="2750820" cy="2072640"/>
            <a:chOff x="1813560" y="2766060"/>
            <a:chExt cx="2750820" cy="2072640"/>
          </a:xfrm>
        </p:grpSpPr>
        <p:sp>
          <p:nvSpPr>
            <p:cNvPr id="6" name="十字形 5">
              <a:extLst>
                <a:ext uri="{FF2B5EF4-FFF2-40B4-BE49-F238E27FC236}">
                  <a16:creationId xmlns:a16="http://schemas.microsoft.com/office/drawing/2014/main" id="{312A6C48-D30B-43FD-BB0B-36DEE6C3C5D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十字形 8">
              <a:extLst>
                <a:ext uri="{FF2B5EF4-FFF2-40B4-BE49-F238E27FC236}">
                  <a16:creationId xmlns:a16="http://schemas.microsoft.com/office/drawing/2014/main" id="{0D5A6141-11CA-40F5-867E-28A0439E07B9}"/>
                </a:ext>
              </a:extLst>
            </p:cNvPr>
            <p:cNvSpPr/>
            <p:nvPr/>
          </p:nvSpPr>
          <p:spPr>
            <a:xfrm>
              <a:off x="2796540" y="36423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A561A21F-A6F3-473E-A52D-6971481620D8}"/>
                </a:ext>
              </a:extLst>
            </p:cNvPr>
            <p:cNvSpPr/>
            <p:nvPr/>
          </p:nvSpPr>
          <p:spPr>
            <a:xfrm>
              <a:off x="2575560" y="393192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合并 10">
              <a:extLst>
                <a:ext uri="{FF2B5EF4-FFF2-40B4-BE49-F238E27FC236}">
                  <a16:creationId xmlns:a16="http://schemas.microsoft.com/office/drawing/2014/main" id="{B2924E66-7326-4BC7-A6BE-9B9D83BE4993}"/>
                </a:ext>
              </a:extLst>
            </p:cNvPr>
            <p:cNvSpPr/>
            <p:nvPr/>
          </p:nvSpPr>
          <p:spPr>
            <a:xfrm>
              <a:off x="3162300" y="384048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合并 11">
              <a:extLst>
                <a:ext uri="{FF2B5EF4-FFF2-40B4-BE49-F238E27FC236}">
                  <a16:creationId xmlns:a16="http://schemas.microsoft.com/office/drawing/2014/main" id="{EF4C900C-9B53-4424-BC0C-57F6DD239F24}"/>
                </a:ext>
              </a:extLst>
            </p:cNvPr>
            <p:cNvSpPr/>
            <p:nvPr/>
          </p:nvSpPr>
          <p:spPr>
            <a:xfrm>
              <a:off x="2135505" y="392811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摘录 12">
              <a:extLst>
                <a:ext uri="{FF2B5EF4-FFF2-40B4-BE49-F238E27FC236}">
                  <a16:creationId xmlns:a16="http://schemas.microsoft.com/office/drawing/2014/main" id="{A49A0720-13C7-480A-8652-032ED341A6C0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摘录 13">
              <a:extLst>
                <a:ext uri="{FF2B5EF4-FFF2-40B4-BE49-F238E27FC236}">
                  <a16:creationId xmlns:a16="http://schemas.microsoft.com/office/drawing/2014/main" id="{76317590-7D2A-4515-ABF9-880282687C04}"/>
                </a:ext>
              </a:extLst>
            </p:cNvPr>
            <p:cNvSpPr/>
            <p:nvPr/>
          </p:nvSpPr>
          <p:spPr>
            <a:xfrm>
              <a:off x="3484245" y="423291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4FF8B12-8A45-4CB2-AE41-57E30CAFD084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B492A4D-E169-4030-BA03-BF8B1657B438}"/>
                </a:ext>
              </a:extLst>
            </p:cNvPr>
            <p:cNvSpPr/>
            <p:nvPr/>
          </p:nvSpPr>
          <p:spPr>
            <a:xfrm>
              <a:off x="2388870" y="34137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DB2016-3EA1-47F7-B467-E6288895761B}"/>
                </a:ext>
              </a:extLst>
            </p:cNvPr>
            <p:cNvSpPr/>
            <p:nvPr/>
          </p:nvSpPr>
          <p:spPr>
            <a:xfrm>
              <a:off x="2701290" y="316230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19DFBE-6012-4504-B12C-D7F487CC6AA7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9A4BEEF-9000-4C8D-AA15-AF9089605A36}"/>
                </a:ext>
              </a:extLst>
            </p:cNvPr>
            <p:cNvSpPr/>
            <p:nvPr/>
          </p:nvSpPr>
          <p:spPr>
            <a:xfrm>
              <a:off x="3383280" y="344805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延期 22">
              <a:extLst>
                <a:ext uri="{FF2B5EF4-FFF2-40B4-BE49-F238E27FC236}">
                  <a16:creationId xmlns:a16="http://schemas.microsoft.com/office/drawing/2014/main" id="{D032EBB5-1CF3-41E7-B44A-774FC4412BFE}"/>
                </a:ext>
              </a:extLst>
            </p:cNvPr>
            <p:cNvSpPr/>
            <p:nvPr/>
          </p:nvSpPr>
          <p:spPr>
            <a:xfrm>
              <a:off x="3051810" y="4091940"/>
              <a:ext cx="289560" cy="35814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延期 23">
              <a:extLst>
                <a:ext uri="{FF2B5EF4-FFF2-40B4-BE49-F238E27FC236}">
                  <a16:creationId xmlns:a16="http://schemas.microsoft.com/office/drawing/2014/main" id="{A8733AE5-D002-4217-BE5F-EA4EDFE89A08}"/>
                </a:ext>
              </a:extLst>
            </p:cNvPr>
            <p:cNvSpPr/>
            <p:nvPr/>
          </p:nvSpPr>
          <p:spPr>
            <a:xfrm>
              <a:off x="3619500" y="3768090"/>
              <a:ext cx="289560" cy="35814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BBA6A97A-31A0-4793-926D-F105C71A50E7}"/>
                </a:ext>
              </a:extLst>
            </p:cNvPr>
            <p:cNvSpPr/>
            <p:nvPr/>
          </p:nvSpPr>
          <p:spPr>
            <a:xfrm>
              <a:off x="2270760" y="3091814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手动操作 25">
              <a:extLst>
                <a:ext uri="{FF2B5EF4-FFF2-40B4-BE49-F238E27FC236}">
                  <a16:creationId xmlns:a16="http://schemas.microsoft.com/office/drawing/2014/main" id="{3FB6649C-2E12-45CA-970D-A2AE37D73A90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手动操作 26">
              <a:extLst>
                <a:ext uri="{FF2B5EF4-FFF2-40B4-BE49-F238E27FC236}">
                  <a16:creationId xmlns:a16="http://schemas.microsoft.com/office/drawing/2014/main" id="{42438C2D-7B64-4CFA-97B3-28F2DF3A2744}"/>
                </a:ext>
              </a:extLst>
            </p:cNvPr>
            <p:cNvSpPr/>
            <p:nvPr/>
          </p:nvSpPr>
          <p:spPr>
            <a:xfrm>
              <a:off x="3718560" y="3507104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90FAF52-9606-414C-A2ED-0C45CCC84075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箭头: 上 29">
            <a:extLst>
              <a:ext uri="{FF2B5EF4-FFF2-40B4-BE49-F238E27FC236}">
                <a16:creationId xmlns:a16="http://schemas.microsoft.com/office/drawing/2014/main" id="{A92B6DE1-67E7-450A-A2A1-3B8F1A8A2169}"/>
              </a:ext>
            </a:extLst>
          </p:cNvPr>
          <p:cNvSpPr/>
          <p:nvPr/>
        </p:nvSpPr>
        <p:spPr>
          <a:xfrm rot="7512659">
            <a:off x="4299110" y="3812132"/>
            <a:ext cx="1505902" cy="5943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18F3695-11A8-4053-87FA-C929BEC84F97}"/>
              </a:ext>
            </a:extLst>
          </p:cNvPr>
          <p:cNvSpPr/>
          <p:nvPr/>
        </p:nvSpPr>
        <p:spPr>
          <a:xfrm>
            <a:off x="3562350" y="4202430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589753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E1E362-5A69-4C25-8A5A-89784C836C8D}"/>
              </a:ext>
            </a:extLst>
          </p:cNvPr>
          <p:cNvSpPr/>
          <p:nvPr/>
        </p:nvSpPr>
        <p:spPr>
          <a:xfrm>
            <a:off x="2941320" y="1546860"/>
            <a:ext cx="6598920" cy="1158240"/>
          </a:xfrm>
          <a:prstGeom prst="rect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Memory has two hierarchical structure</a:t>
            </a:r>
          </a:p>
          <a:p>
            <a:pPr marL="342900" indent="-342900" algn="ctr">
              <a:buAutoNum type="alphaLcParenBoth"/>
            </a:pPr>
            <a:r>
              <a:rPr lang="en-US" altLang="zh-CN" dirty="0"/>
              <a:t>time-hierarchical structure</a:t>
            </a:r>
          </a:p>
          <a:p>
            <a:pPr marL="342900" indent="-342900" algn="ctr">
              <a:buAutoNum type="alphaLcParenBoth"/>
            </a:pPr>
            <a:r>
              <a:rPr lang="en-US" altLang="zh-CN" dirty="0"/>
              <a:t>logic-hierarchical structure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D6D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04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解释</a:t>
            </a:r>
            <a:r>
              <a:rPr lang="en-US" altLang="zh-CN" dirty="0"/>
              <a:t>/ </a:t>
            </a:r>
            <a:r>
              <a:rPr lang="zh-CN" altLang="en-US" dirty="0"/>
              <a:t>问题定义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18037" y="1988115"/>
            <a:ext cx="29559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找到真正重要的问题</a:t>
            </a:r>
            <a:endParaRPr lang="en-US" altLang="zh-CN" sz="2400" i="0" dirty="0">
              <a:solidFill>
                <a:srgbClr val="DD6D2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20874" y="5236140"/>
            <a:ext cx="42481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当前状态</a:t>
            </a:r>
            <a:endParaRPr lang="en-US" altLang="zh-CN" sz="2400" i="0" dirty="0"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zh-CN" sz="2400" i="0" dirty="0">
                <a:latin typeface="+mj-ea"/>
                <a:ea typeface="+mj-ea"/>
              </a:rPr>
              <a:t>(</a:t>
            </a:r>
            <a:r>
              <a:rPr lang="zh-CN" altLang="en-US" sz="2400" i="0" dirty="0">
                <a:latin typeface="+mj-ea"/>
                <a:ea typeface="+mj-ea"/>
              </a:rPr>
              <a:t>问题、用户</a:t>
            </a: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痛点</a:t>
            </a:r>
            <a:r>
              <a:rPr lang="en-US" altLang="zh-CN" sz="2400" i="0" dirty="0">
                <a:latin typeface="+mj-ea"/>
                <a:ea typeface="+mj-ea"/>
              </a:rPr>
              <a:t>)</a:t>
            </a:r>
          </a:p>
        </p:txBody>
      </p:sp>
      <p:sp>
        <p:nvSpPr>
          <p:cNvPr id="10" name="箭头: 下 8"/>
          <p:cNvSpPr/>
          <p:nvPr/>
        </p:nvSpPr>
        <p:spPr>
          <a:xfrm>
            <a:off x="5735637" y="4361428"/>
            <a:ext cx="720725" cy="646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92537" y="2932678"/>
            <a:ext cx="46069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在</a:t>
            </a: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充分理解需求</a:t>
            </a:r>
            <a:r>
              <a:rPr lang="zh-CN" altLang="en-US" sz="2400" i="0" dirty="0">
                <a:latin typeface="+mj-ea"/>
                <a:ea typeface="+mj-ea"/>
              </a:rPr>
              <a:t>的基础上，详细地定义正在试图解决的问题，以获得更精确的</a:t>
            </a: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核心设计问题</a:t>
            </a:r>
            <a:endParaRPr lang="en-US" altLang="zh-CN" sz="2400" i="0" dirty="0">
              <a:solidFill>
                <a:srgbClr val="DD6D2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91287" y="5236140"/>
            <a:ext cx="3529012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期望状态</a:t>
            </a:r>
            <a:endParaRPr lang="en-US" altLang="zh-CN" sz="2400" i="0" dirty="0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（目标、用户</a:t>
            </a: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需求</a:t>
            </a:r>
            <a:r>
              <a:rPr lang="zh-CN" altLang="en-US" sz="2400" i="0" dirty="0">
                <a:latin typeface="+mj-ea"/>
                <a:ea typeface="+mj-ea"/>
              </a:rPr>
              <a:t>）</a:t>
            </a:r>
            <a:endParaRPr lang="en-US" altLang="zh-CN" sz="2400" i="0" dirty="0">
              <a:latin typeface="+mj-ea"/>
              <a:ea typeface="+mj-ea"/>
            </a:endParaRPr>
          </a:p>
        </p:txBody>
      </p:sp>
      <p:cxnSp>
        <p:nvCxnSpPr>
          <p:cNvPr id="13" name="直接箭头连接符 2"/>
          <p:cNvCxnSpPr>
            <a:cxnSpLocks noChangeShapeType="1"/>
          </p:cNvCxnSpPr>
          <p:nvPr/>
        </p:nvCxnSpPr>
        <p:spPr bwMode="auto">
          <a:xfrm>
            <a:off x="5483224" y="5652065"/>
            <a:ext cx="1296988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5826124" y="5186928"/>
            <a:ext cx="633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Gap</a:t>
            </a:r>
            <a:endParaRPr lang="zh-CN" altLang="en-US" sz="1800" i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7BBBE1-ACAF-4AE3-A5B0-D8DC3457C0A1}"/>
              </a:ext>
            </a:extLst>
          </p:cNvPr>
          <p:cNvGrpSpPr/>
          <p:nvPr/>
        </p:nvGrpSpPr>
        <p:grpSpPr>
          <a:xfrm>
            <a:off x="2407920" y="812633"/>
            <a:ext cx="2750820" cy="2072640"/>
            <a:chOff x="1813560" y="2766060"/>
            <a:chExt cx="2750820" cy="2072640"/>
          </a:xfrm>
        </p:grpSpPr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D6E5483-17D1-4CAD-81A2-4C9CC1C83DC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1520A257-BD75-4A07-831E-3315A06D3D08}"/>
                </a:ext>
              </a:extLst>
            </p:cNvPr>
            <p:cNvSpPr/>
            <p:nvPr/>
          </p:nvSpPr>
          <p:spPr>
            <a:xfrm>
              <a:off x="2796540" y="36423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32A5414D-B869-4804-A64B-A76AB272A450}"/>
                </a:ext>
              </a:extLst>
            </p:cNvPr>
            <p:cNvSpPr/>
            <p:nvPr/>
          </p:nvSpPr>
          <p:spPr>
            <a:xfrm>
              <a:off x="2575560" y="393192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合并 12">
              <a:extLst>
                <a:ext uri="{FF2B5EF4-FFF2-40B4-BE49-F238E27FC236}">
                  <a16:creationId xmlns:a16="http://schemas.microsoft.com/office/drawing/2014/main" id="{110131CE-A331-4399-8016-707F4F4A8A65}"/>
                </a:ext>
              </a:extLst>
            </p:cNvPr>
            <p:cNvSpPr/>
            <p:nvPr/>
          </p:nvSpPr>
          <p:spPr>
            <a:xfrm>
              <a:off x="3162300" y="384048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合并 13">
              <a:extLst>
                <a:ext uri="{FF2B5EF4-FFF2-40B4-BE49-F238E27FC236}">
                  <a16:creationId xmlns:a16="http://schemas.microsoft.com/office/drawing/2014/main" id="{7F4EA702-B94D-414D-8145-49E0943549AE}"/>
                </a:ext>
              </a:extLst>
            </p:cNvPr>
            <p:cNvSpPr/>
            <p:nvPr/>
          </p:nvSpPr>
          <p:spPr>
            <a:xfrm>
              <a:off x="2135505" y="392811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摘录 14">
              <a:extLst>
                <a:ext uri="{FF2B5EF4-FFF2-40B4-BE49-F238E27FC236}">
                  <a16:creationId xmlns:a16="http://schemas.microsoft.com/office/drawing/2014/main" id="{BA00733A-6D01-4F0C-8985-6861A6304D2E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摘录 15">
              <a:extLst>
                <a:ext uri="{FF2B5EF4-FFF2-40B4-BE49-F238E27FC236}">
                  <a16:creationId xmlns:a16="http://schemas.microsoft.com/office/drawing/2014/main" id="{DE4C5C19-967A-45B4-9188-228DD2F25F80}"/>
                </a:ext>
              </a:extLst>
            </p:cNvPr>
            <p:cNvSpPr/>
            <p:nvPr/>
          </p:nvSpPr>
          <p:spPr>
            <a:xfrm>
              <a:off x="3484245" y="423291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CD0E92-A45E-45BE-A065-28828D9CBC49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285865-4414-41C9-BE2E-C7DBDB51BA7C}"/>
                </a:ext>
              </a:extLst>
            </p:cNvPr>
            <p:cNvSpPr/>
            <p:nvPr/>
          </p:nvSpPr>
          <p:spPr>
            <a:xfrm>
              <a:off x="2388870" y="34137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B44F1EA-A411-44E6-991D-4084E6B216D8}"/>
                </a:ext>
              </a:extLst>
            </p:cNvPr>
            <p:cNvSpPr/>
            <p:nvPr/>
          </p:nvSpPr>
          <p:spPr>
            <a:xfrm>
              <a:off x="2701290" y="316230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900111-E337-4D17-916E-F96E8ABC8115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E5EF116-0B1A-4EE4-BD73-CC676EAC647A}"/>
                </a:ext>
              </a:extLst>
            </p:cNvPr>
            <p:cNvSpPr/>
            <p:nvPr/>
          </p:nvSpPr>
          <p:spPr>
            <a:xfrm>
              <a:off x="3383280" y="344805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延期 21">
              <a:extLst>
                <a:ext uri="{FF2B5EF4-FFF2-40B4-BE49-F238E27FC236}">
                  <a16:creationId xmlns:a16="http://schemas.microsoft.com/office/drawing/2014/main" id="{E0EF6A3B-8311-4F05-AFBD-1B148D486B58}"/>
                </a:ext>
              </a:extLst>
            </p:cNvPr>
            <p:cNvSpPr/>
            <p:nvPr/>
          </p:nvSpPr>
          <p:spPr>
            <a:xfrm>
              <a:off x="3051810" y="4091940"/>
              <a:ext cx="289560" cy="35814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延期 22">
              <a:extLst>
                <a:ext uri="{FF2B5EF4-FFF2-40B4-BE49-F238E27FC236}">
                  <a16:creationId xmlns:a16="http://schemas.microsoft.com/office/drawing/2014/main" id="{854569F2-7A98-4318-A915-ACA465859E02}"/>
                </a:ext>
              </a:extLst>
            </p:cNvPr>
            <p:cNvSpPr/>
            <p:nvPr/>
          </p:nvSpPr>
          <p:spPr>
            <a:xfrm>
              <a:off x="3619500" y="3768090"/>
              <a:ext cx="289560" cy="35814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手动操作 23">
              <a:extLst>
                <a:ext uri="{FF2B5EF4-FFF2-40B4-BE49-F238E27FC236}">
                  <a16:creationId xmlns:a16="http://schemas.microsoft.com/office/drawing/2014/main" id="{839FE7F6-65EF-4A7D-8EC7-4D8A8FAC7C36}"/>
                </a:ext>
              </a:extLst>
            </p:cNvPr>
            <p:cNvSpPr/>
            <p:nvPr/>
          </p:nvSpPr>
          <p:spPr>
            <a:xfrm>
              <a:off x="2270760" y="3091814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680866B1-72A4-48DA-8CE0-C5B128A33E41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手动操作 25">
              <a:extLst>
                <a:ext uri="{FF2B5EF4-FFF2-40B4-BE49-F238E27FC236}">
                  <a16:creationId xmlns:a16="http://schemas.microsoft.com/office/drawing/2014/main" id="{97B9BC3F-9811-4CD2-9EA9-1B5F3C168945}"/>
                </a:ext>
              </a:extLst>
            </p:cNvPr>
            <p:cNvSpPr/>
            <p:nvPr/>
          </p:nvSpPr>
          <p:spPr>
            <a:xfrm>
              <a:off x="3718560" y="3507104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F1E6D01-8B02-44AD-B4FE-272528C61CBF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83098CB-FDBB-440B-A0A3-580F5420568B}"/>
              </a:ext>
            </a:extLst>
          </p:cNvPr>
          <p:cNvSpPr/>
          <p:nvPr/>
        </p:nvSpPr>
        <p:spPr>
          <a:xfrm>
            <a:off x="3234690" y="2778593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1A572A78-8D2F-4A03-B822-7E7A3EC64A3D}"/>
              </a:ext>
            </a:extLst>
          </p:cNvPr>
          <p:cNvSpPr/>
          <p:nvPr/>
        </p:nvSpPr>
        <p:spPr>
          <a:xfrm rot="10800000">
            <a:off x="2983230" y="3022433"/>
            <a:ext cx="1505902" cy="5943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E509A9-E0AC-4D04-8538-A418CFB61C53}"/>
              </a:ext>
            </a:extLst>
          </p:cNvPr>
          <p:cNvSpPr/>
          <p:nvPr/>
        </p:nvSpPr>
        <p:spPr>
          <a:xfrm>
            <a:off x="5402580" y="2826869"/>
            <a:ext cx="4191000" cy="2438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Information propagate through hierarchical-Memory-Structure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733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D6D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7BBBE1-ACAF-4AE3-A5B0-D8DC3457C0A1}"/>
              </a:ext>
            </a:extLst>
          </p:cNvPr>
          <p:cNvGrpSpPr/>
          <p:nvPr/>
        </p:nvGrpSpPr>
        <p:grpSpPr>
          <a:xfrm>
            <a:off x="2407920" y="812633"/>
            <a:ext cx="2750820" cy="2072640"/>
            <a:chOff x="1813560" y="2766060"/>
            <a:chExt cx="2750820" cy="2072640"/>
          </a:xfrm>
        </p:grpSpPr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D6E5483-17D1-4CAD-81A2-4C9CC1C83DC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1520A257-BD75-4A07-831E-3315A06D3D08}"/>
                </a:ext>
              </a:extLst>
            </p:cNvPr>
            <p:cNvSpPr/>
            <p:nvPr/>
          </p:nvSpPr>
          <p:spPr>
            <a:xfrm>
              <a:off x="2796540" y="36423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32A5414D-B869-4804-A64B-A76AB272A450}"/>
                </a:ext>
              </a:extLst>
            </p:cNvPr>
            <p:cNvSpPr/>
            <p:nvPr/>
          </p:nvSpPr>
          <p:spPr>
            <a:xfrm>
              <a:off x="2575560" y="393192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合并 12">
              <a:extLst>
                <a:ext uri="{FF2B5EF4-FFF2-40B4-BE49-F238E27FC236}">
                  <a16:creationId xmlns:a16="http://schemas.microsoft.com/office/drawing/2014/main" id="{110131CE-A331-4399-8016-707F4F4A8A65}"/>
                </a:ext>
              </a:extLst>
            </p:cNvPr>
            <p:cNvSpPr/>
            <p:nvPr/>
          </p:nvSpPr>
          <p:spPr>
            <a:xfrm>
              <a:off x="3162300" y="384048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合并 13">
              <a:extLst>
                <a:ext uri="{FF2B5EF4-FFF2-40B4-BE49-F238E27FC236}">
                  <a16:creationId xmlns:a16="http://schemas.microsoft.com/office/drawing/2014/main" id="{7F4EA702-B94D-414D-8145-49E0943549AE}"/>
                </a:ext>
              </a:extLst>
            </p:cNvPr>
            <p:cNvSpPr/>
            <p:nvPr/>
          </p:nvSpPr>
          <p:spPr>
            <a:xfrm>
              <a:off x="2135505" y="392811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摘录 14">
              <a:extLst>
                <a:ext uri="{FF2B5EF4-FFF2-40B4-BE49-F238E27FC236}">
                  <a16:creationId xmlns:a16="http://schemas.microsoft.com/office/drawing/2014/main" id="{BA00733A-6D01-4F0C-8985-6861A6304D2E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CD0E92-A45E-45BE-A065-28828D9CBC49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285865-4414-41C9-BE2E-C7DBDB51BA7C}"/>
                </a:ext>
              </a:extLst>
            </p:cNvPr>
            <p:cNvSpPr/>
            <p:nvPr/>
          </p:nvSpPr>
          <p:spPr>
            <a:xfrm>
              <a:off x="2388870" y="34137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900111-E337-4D17-916E-F96E8ABC8115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延期 22">
              <a:extLst>
                <a:ext uri="{FF2B5EF4-FFF2-40B4-BE49-F238E27FC236}">
                  <a16:creationId xmlns:a16="http://schemas.microsoft.com/office/drawing/2014/main" id="{854569F2-7A98-4318-A915-ACA465859E02}"/>
                </a:ext>
              </a:extLst>
            </p:cNvPr>
            <p:cNvSpPr/>
            <p:nvPr/>
          </p:nvSpPr>
          <p:spPr>
            <a:xfrm>
              <a:off x="3619500" y="3768090"/>
              <a:ext cx="289560" cy="35814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680866B1-72A4-48DA-8CE0-C5B128A33E41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F1E6D01-8B02-44AD-B4FE-272528C61CBF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83098CB-FDBB-440B-A0A3-580F5420568B}"/>
              </a:ext>
            </a:extLst>
          </p:cNvPr>
          <p:cNvSpPr/>
          <p:nvPr/>
        </p:nvSpPr>
        <p:spPr>
          <a:xfrm>
            <a:off x="3234690" y="2778593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1A572A78-8D2F-4A03-B822-7E7A3EC64A3D}"/>
              </a:ext>
            </a:extLst>
          </p:cNvPr>
          <p:cNvSpPr/>
          <p:nvPr/>
        </p:nvSpPr>
        <p:spPr>
          <a:xfrm rot="10800000">
            <a:off x="2983230" y="3022433"/>
            <a:ext cx="1505902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E509A9-E0AC-4D04-8538-A418CFB61C53}"/>
              </a:ext>
            </a:extLst>
          </p:cNvPr>
          <p:cNvSpPr/>
          <p:nvPr/>
        </p:nvSpPr>
        <p:spPr>
          <a:xfrm>
            <a:off x="5402580" y="2826869"/>
            <a:ext cx="4191000" cy="2438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Information propagate through hierarchical-Memory-Structure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0" name="流程图: 手动操作 29">
            <a:extLst>
              <a:ext uri="{FF2B5EF4-FFF2-40B4-BE49-F238E27FC236}">
                <a16:creationId xmlns:a16="http://schemas.microsoft.com/office/drawing/2014/main" id="{A70408C4-BC3F-4814-A555-ADBBFB32FDBE}"/>
              </a:ext>
            </a:extLst>
          </p:cNvPr>
          <p:cNvSpPr/>
          <p:nvPr/>
        </p:nvSpPr>
        <p:spPr>
          <a:xfrm>
            <a:off x="2853690" y="3366210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手动操作 30">
            <a:extLst>
              <a:ext uri="{FF2B5EF4-FFF2-40B4-BE49-F238E27FC236}">
                <a16:creationId xmlns:a16="http://schemas.microsoft.com/office/drawing/2014/main" id="{EC4F1EAE-3685-4541-A087-CA4889DB1FA4}"/>
              </a:ext>
            </a:extLst>
          </p:cNvPr>
          <p:cNvSpPr/>
          <p:nvPr/>
        </p:nvSpPr>
        <p:spPr>
          <a:xfrm>
            <a:off x="3832860" y="3658402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405D0F4-5E60-4D0D-9E6D-5AA50F91354C}"/>
              </a:ext>
            </a:extLst>
          </p:cNvPr>
          <p:cNvSpPr/>
          <p:nvPr/>
        </p:nvSpPr>
        <p:spPr>
          <a:xfrm>
            <a:off x="3265170" y="37620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CAEE0C8-ABB4-4C5E-8548-7330131DFF7A}"/>
              </a:ext>
            </a:extLst>
          </p:cNvPr>
          <p:cNvSpPr/>
          <p:nvPr/>
        </p:nvSpPr>
        <p:spPr>
          <a:xfrm>
            <a:off x="3878580" y="3393906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延期 36">
            <a:extLst>
              <a:ext uri="{FF2B5EF4-FFF2-40B4-BE49-F238E27FC236}">
                <a16:creationId xmlns:a16="http://schemas.microsoft.com/office/drawing/2014/main" id="{595A303C-1B15-4506-A1B4-16E02FCA98E3}"/>
              </a:ext>
            </a:extLst>
          </p:cNvPr>
          <p:cNvSpPr/>
          <p:nvPr/>
        </p:nvSpPr>
        <p:spPr>
          <a:xfrm>
            <a:off x="4307205" y="3334051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>
            <a:extLst>
              <a:ext uri="{FF2B5EF4-FFF2-40B4-BE49-F238E27FC236}">
                <a16:creationId xmlns:a16="http://schemas.microsoft.com/office/drawing/2014/main" id="{0E75C68D-3667-4637-8F91-8B3BDD9FDCC1}"/>
              </a:ext>
            </a:extLst>
          </p:cNvPr>
          <p:cNvSpPr/>
          <p:nvPr/>
        </p:nvSpPr>
        <p:spPr>
          <a:xfrm>
            <a:off x="3324225" y="3432008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63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7BBBE1-ACAF-4AE3-A5B0-D8DC3457C0A1}"/>
              </a:ext>
            </a:extLst>
          </p:cNvPr>
          <p:cNvGrpSpPr/>
          <p:nvPr/>
        </p:nvGrpSpPr>
        <p:grpSpPr>
          <a:xfrm>
            <a:off x="2407920" y="812633"/>
            <a:ext cx="2750820" cy="2072640"/>
            <a:chOff x="1813560" y="2766060"/>
            <a:chExt cx="2750820" cy="2072640"/>
          </a:xfrm>
        </p:grpSpPr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D6E5483-17D1-4CAD-81A2-4C9CC1C83DC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32A5414D-B869-4804-A64B-A76AB272A450}"/>
                </a:ext>
              </a:extLst>
            </p:cNvPr>
            <p:cNvSpPr/>
            <p:nvPr/>
          </p:nvSpPr>
          <p:spPr>
            <a:xfrm>
              <a:off x="2575560" y="393192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合并 12">
              <a:extLst>
                <a:ext uri="{FF2B5EF4-FFF2-40B4-BE49-F238E27FC236}">
                  <a16:creationId xmlns:a16="http://schemas.microsoft.com/office/drawing/2014/main" id="{110131CE-A331-4399-8016-707F4F4A8A65}"/>
                </a:ext>
              </a:extLst>
            </p:cNvPr>
            <p:cNvSpPr/>
            <p:nvPr/>
          </p:nvSpPr>
          <p:spPr>
            <a:xfrm>
              <a:off x="3162300" y="384048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合并 13">
              <a:extLst>
                <a:ext uri="{FF2B5EF4-FFF2-40B4-BE49-F238E27FC236}">
                  <a16:creationId xmlns:a16="http://schemas.microsoft.com/office/drawing/2014/main" id="{7F4EA702-B94D-414D-8145-49E0943549AE}"/>
                </a:ext>
              </a:extLst>
            </p:cNvPr>
            <p:cNvSpPr/>
            <p:nvPr/>
          </p:nvSpPr>
          <p:spPr>
            <a:xfrm>
              <a:off x="2135505" y="3928110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摘录 14">
              <a:extLst>
                <a:ext uri="{FF2B5EF4-FFF2-40B4-BE49-F238E27FC236}">
                  <a16:creationId xmlns:a16="http://schemas.microsoft.com/office/drawing/2014/main" id="{BA00733A-6D01-4F0C-8985-6861A6304D2E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CD0E92-A45E-45BE-A065-28828D9CBC49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900111-E337-4D17-916E-F96E8ABC8115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680866B1-72A4-48DA-8CE0-C5B128A33E41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F1E6D01-8B02-44AD-B4FE-272528C61CBF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83098CB-FDBB-440B-A0A3-580F5420568B}"/>
              </a:ext>
            </a:extLst>
          </p:cNvPr>
          <p:cNvSpPr/>
          <p:nvPr/>
        </p:nvSpPr>
        <p:spPr>
          <a:xfrm>
            <a:off x="3234690" y="2778593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1A572A78-8D2F-4A03-B822-7E7A3EC64A3D}"/>
              </a:ext>
            </a:extLst>
          </p:cNvPr>
          <p:cNvSpPr/>
          <p:nvPr/>
        </p:nvSpPr>
        <p:spPr>
          <a:xfrm rot="10800000">
            <a:off x="2983230" y="3022433"/>
            <a:ext cx="1505902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E509A9-E0AC-4D04-8538-A418CFB61C53}"/>
              </a:ext>
            </a:extLst>
          </p:cNvPr>
          <p:cNvSpPr/>
          <p:nvPr/>
        </p:nvSpPr>
        <p:spPr>
          <a:xfrm>
            <a:off x="5402580" y="2826869"/>
            <a:ext cx="4191000" cy="2438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Information propagate through hierarchical-Memory-Structure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0" name="流程图: 手动操作 29">
            <a:extLst>
              <a:ext uri="{FF2B5EF4-FFF2-40B4-BE49-F238E27FC236}">
                <a16:creationId xmlns:a16="http://schemas.microsoft.com/office/drawing/2014/main" id="{A70408C4-BC3F-4814-A555-ADBBFB32FDBE}"/>
              </a:ext>
            </a:extLst>
          </p:cNvPr>
          <p:cNvSpPr/>
          <p:nvPr/>
        </p:nvSpPr>
        <p:spPr>
          <a:xfrm>
            <a:off x="4759544" y="4011694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手动操作 30">
            <a:extLst>
              <a:ext uri="{FF2B5EF4-FFF2-40B4-BE49-F238E27FC236}">
                <a16:creationId xmlns:a16="http://schemas.microsoft.com/office/drawing/2014/main" id="{EC4F1EAE-3685-4541-A087-CA4889DB1FA4}"/>
              </a:ext>
            </a:extLst>
          </p:cNvPr>
          <p:cNvSpPr/>
          <p:nvPr/>
        </p:nvSpPr>
        <p:spPr>
          <a:xfrm>
            <a:off x="4683929" y="4351032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延期 36">
            <a:extLst>
              <a:ext uri="{FF2B5EF4-FFF2-40B4-BE49-F238E27FC236}">
                <a16:creationId xmlns:a16="http://schemas.microsoft.com/office/drawing/2014/main" id="{595A303C-1B15-4506-A1B4-16E02FCA98E3}"/>
              </a:ext>
            </a:extLst>
          </p:cNvPr>
          <p:cNvSpPr/>
          <p:nvPr/>
        </p:nvSpPr>
        <p:spPr>
          <a:xfrm>
            <a:off x="4307205" y="3334051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>
            <a:extLst>
              <a:ext uri="{FF2B5EF4-FFF2-40B4-BE49-F238E27FC236}">
                <a16:creationId xmlns:a16="http://schemas.microsoft.com/office/drawing/2014/main" id="{0E75C68D-3667-4637-8F91-8B3BDD9FDCC1}"/>
              </a:ext>
            </a:extLst>
          </p:cNvPr>
          <p:cNvSpPr/>
          <p:nvPr/>
        </p:nvSpPr>
        <p:spPr>
          <a:xfrm>
            <a:off x="3324225" y="3432008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8EC11AC-2CEC-49DD-A218-C97316D74DF8}"/>
              </a:ext>
            </a:extLst>
          </p:cNvPr>
          <p:cNvSpPr/>
          <p:nvPr/>
        </p:nvSpPr>
        <p:spPr>
          <a:xfrm>
            <a:off x="5202750" y="43708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CB8DB8-1AB0-487F-A3E4-78666175B671}"/>
              </a:ext>
            </a:extLst>
          </p:cNvPr>
          <p:cNvSpPr/>
          <p:nvPr/>
        </p:nvSpPr>
        <p:spPr>
          <a:xfrm>
            <a:off x="5208504" y="40652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>
            <a:extLst>
              <a:ext uri="{FF2B5EF4-FFF2-40B4-BE49-F238E27FC236}">
                <a16:creationId xmlns:a16="http://schemas.microsoft.com/office/drawing/2014/main" id="{2D3A6782-E853-49EC-8F8A-6CD48E5DDE31}"/>
              </a:ext>
            </a:extLst>
          </p:cNvPr>
          <p:cNvSpPr/>
          <p:nvPr/>
        </p:nvSpPr>
        <p:spPr>
          <a:xfrm>
            <a:off x="5551404" y="3937940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合并 44">
            <a:extLst>
              <a:ext uri="{FF2B5EF4-FFF2-40B4-BE49-F238E27FC236}">
                <a16:creationId xmlns:a16="http://schemas.microsoft.com/office/drawing/2014/main" id="{6441F127-6ECD-47B5-A097-A308F141E78E}"/>
              </a:ext>
            </a:extLst>
          </p:cNvPr>
          <p:cNvSpPr/>
          <p:nvPr/>
        </p:nvSpPr>
        <p:spPr>
          <a:xfrm>
            <a:off x="5492310" y="4215466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C611351-3A0C-4980-9DE5-BB2F27A8A7DA}"/>
              </a:ext>
            </a:extLst>
          </p:cNvPr>
          <p:cNvSpPr/>
          <p:nvPr/>
        </p:nvSpPr>
        <p:spPr>
          <a:xfrm>
            <a:off x="3820477" y="348755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0DEF2200-B1A1-4585-ABD8-3416318EA893}"/>
              </a:ext>
            </a:extLst>
          </p:cNvPr>
          <p:cNvSpPr/>
          <p:nvPr/>
        </p:nvSpPr>
        <p:spPr>
          <a:xfrm>
            <a:off x="2988945" y="3403433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合并 49">
            <a:extLst>
              <a:ext uri="{FF2B5EF4-FFF2-40B4-BE49-F238E27FC236}">
                <a16:creationId xmlns:a16="http://schemas.microsoft.com/office/drawing/2014/main" id="{48FDE38D-5BC9-47C3-8C93-C505DA91FEDE}"/>
              </a:ext>
            </a:extLst>
          </p:cNvPr>
          <p:cNvSpPr/>
          <p:nvPr/>
        </p:nvSpPr>
        <p:spPr>
          <a:xfrm>
            <a:off x="3485877" y="377300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十字形 50">
            <a:extLst>
              <a:ext uri="{FF2B5EF4-FFF2-40B4-BE49-F238E27FC236}">
                <a16:creationId xmlns:a16="http://schemas.microsoft.com/office/drawing/2014/main" id="{F862CAFB-C0D1-4BB0-B42E-267DB2F581C0}"/>
              </a:ext>
            </a:extLst>
          </p:cNvPr>
          <p:cNvSpPr/>
          <p:nvPr/>
        </p:nvSpPr>
        <p:spPr>
          <a:xfrm>
            <a:off x="4427220" y="1633689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延期 51">
            <a:extLst>
              <a:ext uri="{FF2B5EF4-FFF2-40B4-BE49-F238E27FC236}">
                <a16:creationId xmlns:a16="http://schemas.microsoft.com/office/drawing/2014/main" id="{A89079DB-B42B-47CE-85E9-9380A5205994}"/>
              </a:ext>
            </a:extLst>
          </p:cNvPr>
          <p:cNvSpPr/>
          <p:nvPr/>
        </p:nvSpPr>
        <p:spPr>
          <a:xfrm>
            <a:off x="4175760" y="1963253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延期 52">
            <a:extLst>
              <a:ext uri="{FF2B5EF4-FFF2-40B4-BE49-F238E27FC236}">
                <a16:creationId xmlns:a16="http://schemas.microsoft.com/office/drawing/2014/main" id="{DAD464D2-F05D-475B-B3DF-7E7991051D2D}"/>
              </a:ext>
            </a:extLst>
          </p:cNvPr>
          <p:cNvSpPr/>
          <p:nvPr/>
        </p:nvSpPr>
        <p:spPr>
          <a:xfrm>
            <a:off x="3848100" y="2298533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摘录 53">
            <a:extLst>
              <a:ext uri="{FF2B5EF4-FFF2-40B4-BE49-F238E27FC236}">
                <a16:creationId xmlns:a16="http://schemas.microsoft.com/office/drawing/2014/main" id="{2CDB8C78-B316-472A-A5D5-FB3F7B7535E0}"/>
              </a:ext>
            </a:extLst>
          </p:cNvPr>
          <p:cNvSpPr/>
          <p:nvPr/>
        </p:nvSpPr>
        <p:spPr>
          <a:xfrm>
            <a:off x="2998470" y="1239353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上 54">
            <a:extLst>
              <a:ext uri="{FF2B5EF4-FFF2-40B4-BE49-F238E27FC236}">
                <a16:creationId xmlns:a16="http://schemas.microsoft.com/office/drawing/2014/main" id="{92A757E6-DA63-430C-BB08-0E7B79305518}"/>
              </a:ext>
            </a:extLst>
          </p:cNvPr>
          <p:cNvSpPr/>
          <p:nvPr/>
        </p:nvSpPr>
        <p:spPr>
          <a:xfrm rot="8619867">
            <a:off x="3883708" y="3747022"/>
            <a:ext cx="1365076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785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D6D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7BBBE1-ACAF-4AE3-A5B0-D8DC3457C0A1}"/>
              </a:ext>
            </a:extLst>
          </p:cNvPr>
          <p:cNvGrpSpPr/>
          <p:nvPr/>
        </p:nvGrpSpPr>
        <p:grpSpPr>
          <a:xfrm>
            <a:off x="2407920" y="812633"/>
            <a:ext cx="2750820" cy="3218131"/>
            <a:chOff x="1813560" y="2766060"/>
            <a:chExt cx="2750820" cy="3218131"/>
          </a:xfrm>
        </p:grpSpPr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D6E5483-17D1-4CAD-81A2-4C9CC1C83DC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32A5414D-B869-4804-A64B-A76AB272A450}"/>
                </a:ext>
              </a:extLst>
            </p:cNvPr>
            <p:cNvSpPr/>
            <p:nvPr/>
          </p:nvSpPr>
          <p:spPr>
            <a:xfrm>
              <a:off x="3044190" y="391668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合并 12">
              <a:extLst>
                <a:ext uri="{FF2B5EF4-FFF2-40B4-BE49-F238E27FC236}">
                  <a16:creationId xmlns:a16="http://schemas.microsoft.com/office/drawing/2014/main" id="{110131CE-A331-4399-8016-707F4F4A8A65}"/>
                </a:ext>
              </a:extLst>
            </p:cNvPr>
            <p:cNvSpPr/>
            <p:nvPr/>
          </p:nvSpPr>
          <p:spPr>
            <a:xfrm>
              <a:off x="3610757" y="5342409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合并 13">
              <a:extLst>
                <a:ext uri="{FF2B5EF4-FFF2-40B4-BE49-F238E27FC236}">
                  <a16:creationId xmlns:a16="http://schemas.microsoft.com/office/drawing/2014/main" id="{7F4EA702-B94D-414D-8145-49E0943549AE}"/>
                </a:ext>
              </a:extLst>
            </p:cNvPr>
            <p:cNvSpPr/>
            <p:nvPr/>
          </p:nvSpPr>
          <p:spPr>
            <a:xfrm>
              <a:off x="2491740" y="5755591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摘录 14">
              <a:extLst>
                <a:ext uri="{FF2B5EF4-FFF2-40B4-BE49-F238E27FC236}">
                  <a16:creationId xmlns:a16="http://schemas.microsoft.com/office/drawing/2014/main" id="{BA00733A-6D01-4F0C-8985-6861A6304D2E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CD0E92-A45E-45BE-A065-28828D9CBC49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900111-E337-4D17-916E-F96E8ABC8115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680866B1-72A4-48DA-8CE0-C5B128A33E41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F1E6D01-8B02-44AD-B4FE-272528C61CBF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83098CB-FDBB-440B-A0A3-580F5420568B}"/>
              </a:ext>
            </a:extLst>
          </p:cNvPr>
          <p:cNvSpPr/>
          <p:nvPr/>
        </p:nvSpPr>
        <p:spPr>
          <a:xfrm>
            <a:off x="3234690" y="2778593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1A572A78-8D2F-4A03-B822-7E7A3EC64A3D}"/>
              </a:ext>
            </a:extLst>
          </p:cNvPr>
          <p:cNvSpPr/>
          <p:nvPr/>
        </p:nvSpPr>
        <p:spPr>
          <a:xfrm rot="10800000">
            <a:off x="2983230" y="3022433"/>
            <a:ext cx="1505902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E509A9-E0AC-4D04-8538-A418CFB61C53}"/>
              </a:ext>
            </a:extLst>
          </p:cNvPr>
          <p:cNvSpPr/>
          <p:nvPr/>
        </p:nvSpPr>
        <p:spPr>
          <a:xfrm>
            <a:off x="5341620" y="1775100"/>
            <a:ext cx="4191000" cy="2438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Multiple-Time-Scale-hierarchical-Memory-Structure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1" name="流程图: 手动操作 30">
            <a:extLst>
              <a:ext uri="{FF2B5EF4-FFF2-40B4-BE49-F238E27FC236}">
                <a16:creationId xmlns:a16="http://schemas.microsoft.com/office/drawing/2014/main" id="{EC4F1EAE-3685-4541-A087-CA4889DB1FA4}"/>
              </a:ext>
            </a:extLst>
          </p:cNvPr>
          <p:cNvSpPr/>
          <p:nvPr/>
        </p:nvSpPr>
        <p:spPr>
          <a:xfrm>
            <a:off x="4683929" y="4351032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延期 36">
            <a:extLst>
              <a:ext uri="{FF2B5EF4-FFF2-40B4-BE49-F238E27FC236}">
                <a16:creationId xmlns:a16="http://schemas.microsoft.com/office/drawing/2014/main" id="{595A303C-1B15-4506-A1B4-16E02FCA98E3}"/>
              </a:ext>
            </a:extLst>
          </p:cNvPr>
          <p:cNvSpPr/>
          <p:nvPr/>
        </p:nvSpPr>
        <p:spPr>
          <a:xfrm>
            <a:off x="5853197" y="3804871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>
            <a:extLst>
              <a:ext uri="{FF2B5EF4-FFF2-40B4-BE49-F238E27FC236}">
                <a16:creationId xmlns:a16="http://schemas.microsoft.com/office/drawing/2014/main" id="{0E75C68D-3667-4637-8F91-8B3BDD9FDCC1}"/>
              </a:ext>
            </a:extLst>
          </p:cNvPr>
          <p:cNvSpPr/>
          <p:nvPr/>
        </p:nvSpPr>
        <p:spPr>
          <a:xfrm>
            <a:off x="3324225" y="3432008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上 38">
            <a:extLst>
              <a:ext uri="{FF2B5EF4-FFF2-40B4-BE49-F238E27FC236}">
                <a16:creationId xmlns:a16="http://schemas.microsoft.com/office/drawing/2014/main" id="{60872358-DDB2-499F-A1AE-62112C492C42}"/>
              </a:ext>
            </a:extLst>
          </p:cNvPr>
          <p:cNvSpPr/>
          <p:nvPr/>
        </p:nvSpPr>
        <p:spPr>
          <a:xfrm rot="8619867">
            <a:off x="3868719" y="3760963"/>
            <a:ext cx="1365076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8EC11AC-2CEC-49DD-A218-C97316D74DF8}"/>
              </a:ext>
            </a:extLst>
          </p:cNvPr>
          <p:cNvSpPr/>
          <p:nvPr/>
        </p:nvSpPr>
        <p:spPr>
          <a:xfrm>
            <a:off x="7121304" y="46382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CB8DB8-1AB0-487F-A3E4-78666175B671}"/>
              </a:ext>
            </a:extLst>
          </p:cNvPr>
          <p:cNvSpPr/>
          <p:nvPr/>
        </p:nvSpPr>
        <p:spPr>
          <a:xfrm>
            <a:off x="7127058" y="43326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>
            <a:extLst>
              <a:ext uri="{FF2B5EF4-FFF2-40B4-BE49-F238E27FC236}">
                <a16:creationId xmlns:a16="http://schemas.microsoft.com/office/drawing/2014/main" id="{2D3A6782-E853-49EC-8F8A-6CD48E5DDE31}"/>
              </a:ext>
            </a:extLst>
          </p:cNvPr>
          <p:cNvSpPr/>
          <p:nvPr/>
        </p:nvSpPr>
        <p:spPr>
          <a:xfrm>
            <a:off x="7481142" y="4385914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合并 44">
            <a:extLst>
              <a:ext uri="{FF2B5EF4-FFF2-40B4-BE49-F238E27FC236}">
                <a16:creationId xmlns:a16="http://schemas.microsoft.com/office/drawing/2014/main" id="{6441F127-6ECD-47B5-A097-A308F141E78E}"/>
              </a:ext>
            </a:extLst>
          </p:cNvPr>
          <p:cNvSpPr/>
          <p:nvPr/>
        </p:nvSpPr>
        <p:spPr>
          <a:xfrm>
            <a:off x="7422048" y="4663440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C611351-3A0C-4980-9DE5-BB2F27A8A7DA}"/>
              </a:ext>
            </a:extLst>
          </p:cNvPr>
          <p:cNvSpPr/>
          <p:nvPr/>
        </p:nvSpPr>
        <p:spPr>
          <a:xfrm>
            <a:off x="5109900" y="4399981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0DEF2200-B1A1-4585-ABD8-3416318EA893}"/>
              </a:ext>
            </a:extLst>
          </p:cNvPr>
          <p:cNvSpPr/>
          <p:nvPr/>
        </p:nvSpPr>
        <p:spPr>
          <a:xfrm>
            <a:off x="4869180" y="3920903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合并 49">
            <a:extLst>
              <a:ext uri="{FF2B5EF4-FFF2-40B4-BE49-F238E27FC236}">
                <a16:creationId xmlns:a16="http://schemas.microsoft.com/office/drawing/2014/main" id="{48FDE38D-5BC9-47C3-8C93-C505DA91FEDE}"/>
              </a:ext>
            </a:extLst>
          </p:cNvPr>
          <p:cNvSpPr/>
          <p:nvPr/>
        </p:nvSpPr>
        <p:spPr>
          <a:xfrm>
            <a:off x="5292212" y="421456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十字形 50">
            <a:extLst>
              <a:ext uri="{FF2B5EF4-FFF2-40B4-BE49-F238E27FC236}">
                <a16:creationId xmlns:a16="http://schemas.microsoft.com/office/drawing/2014/main" id="{F862CAFB-C0D1-4BB0-B42E-267DB2F581C0}"/>
              </a:ext>
            </a:extLst>
          </p:cNvPr>
          <p:cNvSpPr/>
          <p:nvPr/>
        </p:nvSpPr>
        <p:spPr>
          <a:xfrm>
            <a:off x="3002584" y="3354856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延期 51">
            <a:extLst>
              <a:ext uri="{FF2B5EF4-FFF2-40B4-BE49-F238E27FC236}">
                <a16:creationId xmlns:a16="http://schemas.microsoft.com/office/drawing/2014/main" id="{A89079DB-B42B-47CE-85E9-9380A5205994}"/>
              </a:ext>
            </a:extLst>
          </p:cNvPr>
          <p:cNvSpPr/>
          <p:nvPr/>
        </p:nvSpPr>
        <p:spPr>
          <a:xfrm>
            <a:off x="4175760" y="1963253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延期 52">
            <a:extLst>
              <a:ext uri="{FF2B5EF4-FFF2-40B4-BE49-F238E27FC236}">
                <a16:creationId xmlns:a16="http://schemas.microsoft.com/office/drawing/2014/main" id="{DAD464D2-F05D-475B-B3DF-7E7991051D2D}"/>
              </a:ext>
            </a:extLst>
          </p:cNvPr>
          <p:cNvSpPr/>
          <p:nvPr/>
        </p:nvSpPr>
        <p:spPr>
          <a:xfrm>
            <a:off x="3817621" y="3479332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摘录 53">
            <a:extLst>
              <a:ext uri="{FF2B5EF4-FFF2-40B4-BE49-F238E27FC236}">
                <a16:creationId xmlns:a16="http://schemas.microsoft.com/office/drawing/2014/main" id="{2CDB8C78-B316-472A-A5D5-FB3F7B7535E0}"/>
              </a:ext>
            </a:extLst>
          </p:cNvPr>
          <p:cNvSpPr/>
          <p:nvPr/>
        </p:nvSpPr>
        <p:spPr>
          <a:xfrm>
            <a:off x="2998470" y="1239353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上 41">
            <a:extLst>
              <a:ext uri="{FF2B5EF4-FFF2-40B4-BE49-F238E27FC236}">
                <a16:creationId xmlns:a16="http://schemas.microsoft.com/office/drawing/2014/main" id="{A4D577B7-99C7-48E6-8DE3-C1517D1532D8}"/>
              </a:ext>
            </a:extLst>
          </p:cNvPr>
          <p:cNvSpPr/>
          <p:nvPr/>
        </p:nvSpPr>
        <p:spPr>
          <a:xfrm rot="8421231">
            <a:off x="5475857" y="4383035"/>
            <a:ext cx="1232126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手动操作 42">
            <a:extLst>
              <a:ext uri="{FF2B5EF4-FFF2-40B4-BE49-F238E27FC236}">
                <a16:creationId xmlns:a16="http://schemas.microsoft.com/office/drawing/2014/main" id="{8A8C7A78-E301-419E-9CD9-78D94954CC44}"/>
              </a:ext>
            </a:extLst>
          </p:cNvPr>
          <p:cNvSpPr/>
          <p:nvPr/>
        </p:nvSpPr>
        <p:spPr>
          <a:xfrm>
            <a:off x="6617151" y="4325053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流程图: 手动操作 47">
            <a:extLst>
              <a:ext uri="{FF2B5EF4-FFF2-40B4-BE49-F238E27FC236}">
                <a16:creationId xmlns:a16="http://schemas.microsoft.com/office/drawing/2014/main" id="{96DCEEF5-5222-4B52-A5D4-3A7EC03F9308}"/>
              </a:ext>
            </a:extLst>
          </p:cNvPr>
          <p:cNvSpPr/>
          <p:nvPr/>
        </p:nvSpPr>
        <p:spPr>
          <a:xfrm>
            <a:off x="6541536" y="4664391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818E27-BCEA-449F-B59D-DBAFCF937ABD}"/>
              </a:ext>
            </a:extLst>
          </p:cNvPr>
          <p:cNvSpPr/>
          <p:nvPr/>
        </p:nvSpPr>
        <p:spPr>
          <a:xfrm>
            <a:off x="6877140" y="4904927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B325CA-A6DA-4565-833A-8B5C7E63CD77}"/>
              </a:ext>
            </a:extLst>
          </p:cNvPr>
          <p:cNvSpPr/>
          <p:nvPr/>
        </p:nvSpPr>
        <p:spPr>
          <a:xfrm>
            <a:off x="7857553" y="4457698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十字形 55">
            <a:extLst>
              <a:ext uri="{FF2B5EF4-FFF2-40B4-BE49-F238E27FC236}">
                <a16:creationId xmlns:a16="http://schemas.microsoft.com/office/drawing/2014/main" id="{C6338B24-C792-4ED0-84D9-E608A2BA160A}"/>
              </a:ext>
            </a:extLst>
          </p:cNvPr>
          <p:cNvSpPr/>
          <p:nvPr/>
        </p:nvSpPr>
        <p:spPr>
          <a:xfrm>
            <a:off x="5288629" y="3765908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十字形 56">
            <a:extLst>
              <a:ext uri="{FF2B5EF4-FFF2-40B4-BE49-F238E27FC236}">
                <a16:creationId xmlns:a16="http://schemas.microsoft.com/office/drawing/2014/main" id="{191F4E51-5C1F-4E65-AE6C-99DF060FDCBD}"/>
              </a:ext>
            </a:extLst>
          </p:cNvPr>
          <p:cNvSpPr/>
          <p:nvPr/>
        </p:nvSpPr>
        <p:spPr>
          <a:xfrm>
            <a:off x="3166110" y="1901991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手动操作 57">
            <a:extLst>
              <a:ext uri="{FF2B5EF4-FFF2-40B4-BE49-F238E27FC236}">
                <a16:creationId xmlns:a16="http://schemas.microsoft.com/office/drawing/2014/main" id="{CC93E9B5-D837-4C78-9772-61E8230BC6E0}"/>
              </a:ext>
            </a:extLst>
          </p:cNvPr>
          <p:cNvSpPr/>
          <p:nvPr/>
        </p:nvSpPr>
        <p:spPr>
          <a:xfrm>
            <a:off x="4076700" y="1616543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延期 58">
            <a:extLst>
              <a:ext uri="{FF2B5EF4-FFF2-40B4-BE49-F238E27FC236}">
                <a16:creationId xmlns:a16="http://schemas.microsoft.com/office/drawing/2014/main" id="{45E6E7A3-C73C-4C68-8AF9-42577835D5D0}"/>
              </a:ext>
            </a:extLst>
          </p:cNvPr>
          <p:cNvSpPr/>
          <p:nvPr/>
        </p:nvSpPr>
        <p:spPr>
          <a:xfrm>
            <a:off x="4619627" y="1720527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合并 59">
            <a:extLst>
              <a:ext uri="{FF2B5EF4-FFF2-40B4-BE49-F238E27FC236}">
                <a16:creationId xmlns:a16="http://schemas.microsoft.com/office/drawing/2014/main" id="{7E4A4BC0-9145-41CA-92B1-69FD7305F6FC}"/>
              </a:ext>
            </a:extLst>
          </p:cNvPr>
          <p:cNvSpPr/>
          <p:nvPr/>
        </p:nvSpPr>
        <p:spPr>
          <a:xfrm>
            <a:off x="2701290" y="216899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合并 60">
            <a:extLst>
              <a:ext uri="{FF2B5EF4-FFF2-40B4-BE49-F238E27FC236}">
                <a16:creationId xmlns:a16="http://schemas.microsoft.com/office/drawing/2014/main" id="{CEA01FDE-EF08-4488-A37C-9F0B2A83F507}"/>
              </a:ext>
            </a:extLst>
          </p:cNvPr>
          <p:cNvSpPr/>
          <p:nvPr/>
        </p:nvSpPr>
        <p:spPr>
          <a:xfrm>
            <a:off x="3802380" y="243569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合并 61">
            <a:extLst>
              <a:ext uri="{FF2B5EF4-FFF2-40B4-BE49-F238E27FC236}">
                <a16:creationId xmlns:a16="http://schemas.microsoft.com/office/drawing/2014/main" id="{38667451-35D3-4117-AC16-41A0D252A577}"/>
              </a:ext>
            </a:extLst>
          </p:cNvPr>
          <p:cNvSpPr/>
          <p:nvPr/>
        </p:nvSpPr>
        <p:spPr>
          <a:xfrm>
            <a:off x="3436620" y="1077078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2510EA-A145-4CE6-B273-1F24FAA0C6EF}"/>
              </a:ext>
            </a:extLst>
          </p:cNvPr>
          <p:cNvSpPr/>
          <p:nvPr/>
        </p:nvSpPr>
        <p:spPr>
          <a:xfrm>
            <a:off x="8236784" y="5123020"/>
            <a:ext cx="105589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No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1AB50F0-8898-439E-B255-235BAD5F7613}"/>
              </a:ext>
            </a:extLst>
          </p:cNvPr>
          <p:cNvSpPr/>
          <p:nvPr/>
        </p:nvSpPr>
        <p:spPr>
          <a:xfrm>
            <a:off x="3217316" y="3212130"/>
            <a:ext cx="953624" cy="953624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B2A620-3696-4C7A-85FE-2C367AC5319B}"/>
              </a:ext>
            </a:extLst>
          </p:cNvPr>
          <p:cNvSpPr/>
          <p:nvPr/>
        </p:nvSpPr>
        <p:spPr>
          <a:xfrm>
            <a:off x="3461195" y="3190373"/>
            <a:ext cx="1437116" cy="1437116"/>
          </a:xfrm>
          <a:prstGeom prst="ellipse">
            <a:avLst/>
          </a:prstGeom>
          <a:noFill/>
          <a:ln w="1270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DBCFD29-2FC3-4A39-B7AD-1B4108A7C844}"/>
              </a:ext>
            </a:extLst>
          </p:cNvPr>
          <p:cNvSpPr/>
          <p:nvPr/>
        </p:nvSpPr>
        <p:spPr>
          <a:xfrm>
            <a:off x="3904247" y="2687596"/>
            <a:ext cx="3053933" cy="3053933"/>
          </a:xfrm>
          <a:prstGeom prst="ellipse">
            <a:avLst/>
          </a:prstGeom>
          <a:noFill/>
          <a:ln w="127000">
            <a:solidFill>
              <a:srgbClr val="5B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7963C33-3568-4BEC-9FD0-82B514CC41A5}"/>
              </a:ext>
            </a:extLst>
          </p:cNvPr>
          <p:cNvSpPr/>
          <p:nvPr/>
        </p:nvSpPr>
        <p:spPr>
          <a:xfrm>
            <a:off x="3106818" y="3649578"/>
            <a:ext cx="1159393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1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C54109-56CC-430F-992C-EEFD2A651D2E}"/>
              </a:ext>
            </a:extLst>
          </p:cNvPr>
          <p:cNvSpPr/>
          <p:nvPr/>
        </p:nvSpPr>
        <p:spPr>
          <a:xfrm>
            <a:off x="4746001" y="4167185"/>
            <a:ext cx="136831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10 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30E8873-900F-47E6-95B0-B8B32C9DEF7D}"/>
              </a:ext>
            </a:extLst>
          </p:cNvPr>
          <p:cNvSpPr/>
          <p:nvPr/>
        </p:nvSpPr>
        <p:spPr>
          <a:xfrm>
            <a:off x="6499860" y="4663440"/>
            <a:ext cx="136831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60 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29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C210D-35FC-4DEB-B8A7-0846BB31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Structure &amp; Management</a:t>
            </a:r>
            <a:endParaRPr lang="zh-CN" altLang="en-US" dirty="0"/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2671A66-C8F6-4AC2-AE2C-CE1CFEBD9396}"/>
              </a:ext>
            </a:extLst>
          </p:cNvPr>
          <p:cNvSpPr/>
          <p:nvPr/>
        </p:nvSpPr>
        <p:spPr>
          <a:xfrm>
            <a:off x="2522220" y="3175634"/>
            <a:ext cx="7258048" cy="297751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A8AAD6-95BF-45FC-811E-4980969331BE}"/>
              </a:ext>
            </a:extLst>
          </p:cNvPr>
          <p:cNvSpPr/>
          <p:nvPr/>
        </p:nvSpPr>
        <p:spPr>
          <a:xfrm>
            <a:off x="2659379" y="3261360"/>
            <a:ext cx="2058489" cy="975360"/>
          </a:xfrm>
          <a:prstGeom prst="roundRect">
            <a:avLst/>
          </a:prstGeom>
          <a:solidFill>
            <a:srgbClr val="DD6D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Working Memory</a:t>
            </a:r>
            <a:endParaRPr lang="zh-CN" altLang="en-US" sz="1400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9DCD56-C9CA-4487-8953-35AB35BA39DA}"/>
              </a:ext>
            </a:extLst>
          </p:cNvPr>
          <p:cNvSpPr/>
          <p:nvPr/>
        </p:nvSpPr>
        <p:spPr>
          <a:xfrm>
            <a:off x="4175760" y="3731894"/>
            <a:ext cx="2324100" cy="116014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Short-term Memory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1826BA3-9BDA-4B50-9468-D64149A948B0}"/>
              </a:ext>
            </a:extLst>
          </p:cNvPr>
          <p:cNvSpPr/>
          <p:nvPr/>
        </p:nvSpPr>
        <p:spPr>
          <a:xfrm>
            <a:off x="5920740" y="4202428"/>
            <a:ext cx="2324100" cy="1160146"/>
          </a:xfrm>
          <a:prstGeom prst="roundRect">
            <a:avLst/>
          </a:prstGeom>
          <a:solidFill>
            <a:srgbClr val="6F9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Long-term Memory</a:t>
            </a:r>
            <a:endParaRPr lang="zh-CN" altLang="en-US" sz="14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BDE5525-9361-4B10-ACB0-1B0D849905A6}"/>
              </a:ext>
            </a:extLst>
          </p:cNvPr>
          <p:cNvSpPr/>
          <p:nvPr/>
        </p:nvSpPr>
        <p:spPr>
          <a:xfrm>
            <a:off x="8046720" y="4782501"/>
            <a:ext cx="1470660" cy="1160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Fixed (Static) Memory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7BBBE1-ACAF-4AE3-A5B0-D8DC3457C0A1}"/>
              </a:ext>
            </a:extLst>
          </p:cNvPr>
          <p:cNvGrpSpPr/>
          <p:nvPr/>
        </p:nvGrpSpPr>
        <p:grpSpPr>
          <a:xfrm>
            <a:off x="2407920" y="812633"/>
            <a:ext cx="2750820" cy="3218131"/>
            <a:chOff x="1813560" y="2766060"/>
            <a:chExt cx="2750820" cy="3218131"/>
          </a:xfrm>
        </p:grpSpPr>
        <p:sp>
          <p:nvSpPr>
            <p:cNvPr id="10" name="十字形 9">
              <a:extLst>
                <a:ext uri="{FF2B5EF4-FFF2-40B4-BE49-F238E27FC236}">
                  <a16:creationId xmlns:a16="http://schemas.microsoft.com/office/drawing/2014/main" id="{DD6E5483-17D1-4CAD-81A2-4C9CC1C83DC3}"/>
                </a:ext>
              </a:extLst>
            </p:cNvPr>
            <p:cNvSpPr/>
            <p:nvPr/>
          </p:nvSpPr>
          <p:spPr>
            <a:xfrm>
              <a:off x="3017520" y="333756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32A5414D-B869-4804-A64B-A76AB272A450}"/>
                </a:ext>
              </a:extLst>
            </p:cNvPr>
            <p:cNvSpPr/>
            <p:nvPr/>
          </p:nvSpPr>
          <p:spPr>
            <a:xfrm>
              <a:off x="3044190" y="3916680"/>
              <a:ext cx="289560" cy="320040"/>
            </a:xfrm>
            <a:prstGeom prst="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合并 12">
              <a:extLst>
                <a:ext uri="{FF2B5EF4-FFF2-40B4-BE49-F238E27FC236}">
                  <a16:creationId xmlns:a16="http://schemas.microsoft.com/office/drawing/2014/main" id="{110131CE-A331-4399-8016-707F4F4A8A65}"/>
                </a:ext>
              </a:extLst>
            </p:cNvPr>
            <p:cNvSpPr/>
            <p:nvPr/>
          </p:nvSpPr>
          <p:spPr>
            <a:xfrm>
              <a:off x="3610757" y="5342409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合并 13">
              <a:extLst>
                <a:ext uri="{FF2B5EF4-FFF2-40B4-BE49-F238E27FC236}">
                  <a16:creationId xmlns:a16="http://schemas.microsoft.com/office/drawing/2014/main" id="{7F4EA702-B94D-414D-8145-49E0943549AE}"/>
                </a:ext>
              </a:extLst>
            </p:cNvPr>
            <p:cNvSpPr/>
            <p:nvPr/>
          </p:nvSpPr>
          <p:spPr>
            <a:xfrm>
              <a:off x="2491740" y="5755591"/>
              <a:ext cx="373380" cy="228600"/>
            </a:xfrm>
            <a:prstGeom prst="flowChartMerge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摘录 14">
              <a:extLst>
                <a:ext uri="{FF2B5EF4-FFF2-40B4-BE49-F238E27FC236}">
                  <a16:creationId xmlns:a16="http://schemas.microsoft.com/office/drawing/2014/main" id="{BA00733A-6D01-4F0C-8985-6861A6304D2E}"/>
                </a:ext>
              </a:extLst>
            </p:cNvPr>
            <p:cNvSpPr/>
            <p:nvPr/>
          </p:nvSpPr>
          <p:spPr>
            <a:xfrm>
              <a:off x="2678430" y="4328160"/>
              <a:ext cx="373380" cy="274320"/>
            </a:xfrm>
            <a:prstGeom prst="flowChartExtra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CD0E92-A45E-45BE-A065-28828D9CBC49}"/>
                </a:ext>
              </a:extLst>
            </p:cNvPr>
            <p:cNvSpPr/>
            <p:nvPr/>
          </p:nvSpPr>
          <p:spPr>
            <a:xfrm>
              <a:off x="2125980" y="364236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8900111-E337-4D17-916E-F96E8ABC8115}"/>
                </a:ext>
              </a:extLst>
            </p:cNvPr>
            <p:cNvSpPr/>
            <p:nvPr/>
          </p:nvSpPr>
          <p:spPr>
            <a:xfrm>
              <a:off x="3383280" y="3150870"/>
              <a:ext cx="28956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680866B1-72A4-48DA-8CE0-C5B128A33E41}"/>
                </a:ext>
              </a:extLst>
            </p:cNvPr>
            <p:cNvSpPr/>
            <p:nvPr/>
          </p:nvSpPr>
          <p:spPr>
            <a:xfrm>
              <a:off x="3718560" y="3135630"/>
              <a:ext cx="381000" cy="236220"/>
            </a:xfrm>
            <a:prstGeom prst="flowChartManualOperation">
              <a:avLst/>
            </a:prstGeom>
            <a:gradFill>
              <a:gsLst>
                <a:gs pos="0">
                  <a:schemeClr val="bg1">
                    <a:alpha val="93000"/>
                  </a:schemeClr>
                </a:gs>
                <a:gs pos="100000">
                  <a:srgbClr val="DD6D21"/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F1E6D01-8B02-44AD-B4FE-272528C61CBF}"/>
                </a:ext>
              </a:extLst>
            </p:cNvPr>
            <p:cNvSpPr/>
            <p:nvPr/>
          </p:nvSpPr>
          <p:spPr>
            <a:xfrm>
              <a:off x="1813560" y="2766060"/>
              <a:ext cx="2750820" cy="2072640"/>
            </a:xfrm>
            <a:prstGeom prst="ellipse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83098CB-FDBB-440B-A0A3-580F5420568B}"/>
              </a:ext>
            </a:extLst>
          </p:cNvPr>
          <p:cNvSpPr/>
          <p:nvPr/>
        </p:nvSpPr>
        <p:spPr>
          <a:xfrm>
            <a:off x="3234690" y="2778593"/>
            <a:ext cx="979170" cy="216869"/>
          </a:xfrm>
          <a:prstGeom prst="rect">
            <a:avLst/>
          </a:prstGeom>
          <a:solidFill>
            <a:srgbClr val="BACD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Information</a:t>
            </a:r>
            <a:endParaRPr lang="zh-CN" altLang="en-US" sz="1200" dirty="0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1A572A78-8D2F-4A03-B822-7E7A3EC64A3D}"/>
              </a:ext>
            </a:extLst>
          </p:cNvPr>
          <p:cNvSpPr/>
          <p:nvPr/>
        </p:nvSpPr>
        <p:spPr>
          <a:xfrm rot="10800000">
            <a:off x="2983230" y="3022433"/>
            <a:ext cx="1505902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手动操作 30">
            <a:extLst>
              <a:ext uri="{FF2B5EF4-FFF2-40B4-BE49-F238E27FC236}">
                <a16:creationId xmlns:a16="http://schemas.microsoft.com/office/drawing/2014/main" id="{EC4F1EAE-3685-4541-A087-CA4889DB1FA4}"/>
              </a:ext>
            </a:extLst>
          </p:cNvPr>
          <p:cNvSpPr/>
          <p:nvPr/>
        </p:nvSpPr>
        <p:spPr>
          <a:xfrm>
            <a:off x="4683929" y="4351032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延期 36">
            <a:extLst>
              <a:ext uri="{FF2B5EF4-FFF2-40B4-BE49-F238E27FC236}">
                <a16:creationId xmlns:a16="http://schemas.microsoft.com/office/drawing/2014/main" id="{595A303C-1B15-4506-A1B4-16E02FCA98E3}"/>
              </a:ext>
            </a:extLst>
          </p:cNvPr>
          <p:cNvSpPr/>
          <p:nvPr/>
        </p:nvSpPr>
        <p:spPr>
          <a:xfrm>
            <a:off x="5853197" y="3804871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摘录 37">
            <a:extLst>
              <a:ext uri="{FF2B5EF4-FFF2-40B4-BE49-F238E27FC236}">
                <a16:creationId xmlns:a16="http://schemas.microsoft.com/office/drawing/2014/main" id="{0E75C68D-3667-4637-8F91-8B3BDD9FDCC1}"/>
              </a:ext>
            </a:extLst>
          </p:cNvPr>
          <p:cNvSpPr/>
          <p:nvPr/>
        </p:nvSpPr>
        <p:spPr>
          <a:xfrm>
            <a:off x="3324225" y="3432008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上 38">
            <a:extLst>
              <a:ext uri="{FF2B5EF4-FFF2-40B4-BE49-F238E27FC236}">
                <a16:creationId xmlns:a16="http://schemas.microsoft.com/office/drawing/2014/main" id="{60872358-DDB2-499F-A1AE-62112C492C42}"/>
              </a:ext>
            </a:extLst>
          </p:cNvPr>
          <p:cNvSpPr/>
          <p:nvPr/>
        </p:nvSpPr>
        <p:spPr>
          <a:xfrm rot="8619867">
            <a:off x="3868719" y="3760963"/>
            <a:ext cx="1365076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8EC11AC-2CEC-49DD-A218-C97316D74DF8}"/>
              </a:ext>
            </a:extLst>
          </p:cNvPr>
          <p:cNvSpPr/>
          <p:nvPr/>
        </p:nvSpPr>
        <p:spPr>
          <a:xfrm>
            <a:off x="7121304" y="46382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CB8DB8-1AB0-487F-A3E4-78666175B671}"/>
              </a:ext>
            </a:extLst>
          </p:cNvPr>
          <p:cNvSpPr/>
          <p:nvPr/>
        </p:nvSpPr>
        <p:spPr>
          <a:xfrm>
            <a:off x="7127058" y="4332673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合并 43">
            <a:extLst>
              <a:ext uri="{FF2B5EF4-FFF2-40B4-BE49-F238E27FC236}">
                <a16:creationId xmlns:a16="http://schemas.microsoft.com/office/drawing/2014/main" id="{2D3A6782-E853-49EC-8F8A-6CD48E5DDE31}"/>
              </a:ext>
            </a:extLst>
          </p:cNvPr>
          <p:cNvSpPr/>
          <p:nvPr/>
        </p:nvSpPr>
        <p:spPr>
          <a:xfrm>
            <a:off x="7481142" y="4385914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合并 44">
            <a:extLst>
              <a:ext uri="{FF2B5EF4-FFF2-40B4-BE49-F238E27FC236}">
                <a16:creationId xmlns:a16="http://schemas.microsoft.com/office/drawing/2014/main" id="{6441F127-6ECD-47B5-A097-A308F141E78E}"/>
              </a:ext>
            </a:extLst>
          </p:cNvPr>
          <p:cNvSpPr/>
          <p:nvPr/>
        </p:nvSpPr>
        <p:spPr>
          <a:xfrm>
            <a:off x="7422048" y="4663440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C611351-3A0C-4980-9DE5-BB2F27A8A7DA}"/>
              </a:ext>
            </a:extLst>
          </p:cNvPr>
          <p:cNvSpPr/>
          <p:nvPr/>
        </p:nvSpPr>
        <p:spPr>
          <a:xfrm>
            <a:off x="5109900" y="4399981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0DEF2200-B1A1-4585-ABD8-3416318EA893}"/>
              </a:ext>
            </a:extLst>
          </p:cNvPr>
          <p:cNvSpPr/>
          <p:nvPr/>
        </p:nvSpPr>
        <p:spPr>
          <a:xfrm>
            <a:off x="4869180" y="3920903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合并 49">
            <a:extLst>
              <a:ext uri="{FF2B5EF4-FFF2-40B4-BE49-F238E27FC236}">
                <a16:creationId xmlns:a16="http://schemas.microsoft.com/office/drawing/2014/main" id="{48FDE38D-5BC9-47C3-8C93-C505DA91FEDE}"/>
              </a:ext>
            </a:extLst>
          </p:cNvPr>
          <p:cNvSpPr/>
          <p:nvPr/>
        </p:nvSpPr>
        <p:spPr>
          <a:xfrm>
            <a:off x="5292212" y="421456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十字形 50">
            <a:extLst>
              <a:ext uri="{FF2B5EF4-FFF2-40B4-BE49-F238E27FC236}">
                <a16:creationId xmlns:a16="http://schemas.microsoft.com/office/drawing/2014/main" id="{F862CAFB-C0D1-4BB0-B42E-267DB2F581C0}"/>
              </a:ext>
            </a:extLst>
          </p:cNvPr>
          <p:cNvSpPr/>
          <p:nvPr/>
        </p:nvSpPr>
        <p:spPr>
          <a:xfrm>
            <a:off x="3002584" y="3354856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延期 51">
            <a:extLst>
              <a:ext uri="{FF2B5EF4-FFF2-40B4-BE49-F238E27FC236}">
                <a16:creationId xmlns:a16="http://schemas.microsoft.com/office/drawing/2014/main" id="{A89079DB-B42B-47CE-85E9-9380A5205994}"/>
              </a:ext>
            </a:extLst>
          </p:cNvPr>
          <p:cNvSpPr/>
          <p:nvPr/>
        </p:nvSpPr>
        <p:spPr>
          <a:xfrm>
            <a:off x="4175760" y="1963253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延期 52">
            <a:extLst>
              <a:ext uri="{FF2B5EF4-FFF2-40B4-BE49-F238E27FC236}">
                <a16:creationId xmlns:a16="http://schemas.microsoft.com/office/drawing/2014/main" id="{DAD464D2-F05D-475B-B3DF-7E7991051D2D}"/>
              </a:ext>
            </a:extLst>
          </p:cNvPr>
          <p:cNvSpPr/>
          <p:nvPr/>
        </p:nvSpPr>
        <p:spPr>
          <a:xfrm>
            <a:off x="3817621" y="3479332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摘录 53">
            <a:extLst>
              <a:ext uri="{FF2B5EF4-FFF2-40B4-BE49-F238E27FC236}">
                <a16:creationId xmlns:a16="http://schemas.microsoft.com/office/drawing/2014/main" id="{2CDB8C78-B316-472A-A5D5-FB3F7B7535E0}"/>
              </a:ext>
            </a:extLst>
          </p:cNvPr>
          <p:cNvSpPr/>
          <p:nvPr/>
        </p:nvSpPr>
        <p:spPr>
          <a:xfrm>
            <a:off x="2998470" y="1239353"/>
            <a:ext cx="373380" cy="274320"/>
          </a:xfrm>
          <a:prstGeom prst="flowChartExtra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上 41">
            <a:extLst>
              <a:ext uri="{FF2B5EF4-FFF2-40B4-BE49-F238E27FC236}">
                <a16:creationId xmlns:a16="http://schemas.microsoft.com/office/drawing/2014/main" id="{A4D577B7-99C7-48E6-8DE3-C1517D1532D8}"/>
              </a:ext>
            </a:extLst>
          </p:cNvPr>
          <p:cNvSpPr/>
          <p:nvPr/>
        </p:nvSpPr>
        <p:spPr>
          <a:xfrm rot="8421231">
            <a:off x="5475857" y="4383035"/>
            <a:ext cx="1232126" cy="403860"/>
          </a:xfrm>
          <a:prstGeom prst="up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手动操作 42">
            <a:extLst>
              <a:ext uri="{FF2B5EF4-FFF2-40B4-BE49-F238E27FC236}">
                <a16:creationId xmlns:a16="http://schemas.microsoft.com/office/drawing/2014/main" id="{8A8C7A78-E301-419E-9CD9-78D94954CC44}"/>
              </a:ext>
            </a:extLst>
          </p:cNvPr>
          <p:cNvSpPr/>
          <p:nvPr/>
        </p:nvSpPr>
        <p:spPr>
          <a:xfrm>
            <a:off x="6617151" y="4325053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流程图: 手动操作 47">
            <a:extLst>
              <a:ext uri="{FF2B5EF4-FFF2-40B4-BE49-F238E27FC236}">
                <a16:creationId xmlns:a16="http://schemas.microsoft.com/office/drawing/2014/main" id="{96DCEEF5-5222-4B52-A5D4-3A7EC03F9308}"/>
              </a:ext>
            </a:extLst>
          </p:cNvPr>
          <p:cNvSpPr/>
          <p:nvPr/>
        </p:nvSpPr>
        <p:spPr>
          <a:xfrm>
            <a:off x="6541536" y="4664391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818E27-BCEA-449F-B59D-DBAFCF937ABD}"/>
              </a:ext>
            </a:extLst>
          </p:cNvPr>
          <p:cNvSpPr/>
          <p:nvPr/>
        </p:nvSpPr>
        <p:spPr>
          <a:xfrm>
            <a:off x="6877140" y="4904927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5B325CA-A6DA-4565-833A-8B5C7E63CD77}"/>
              </a:ext>
            </a:extLst>
          </p:cNvPr>
          <p:cNvSpPr/>
          <p:nvPr/>
        </p:nvSpPr>
        <p:spPr>
          <a:xfrm>
            <a:off x="7857553" y="4457698"/>
            <a:ext cx="28956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十字形 55">
            <a:extLst>
              <a:ext uri="{FF2B5EF4-FFF2-40B4-BE49-F238E27FC236}">
                <a16:creationId xmlns:a16="http://schemas.microsoft.com/office/drawing/2014/main" id="{C6338B24-C792-4ED0-84D9-E608A2BA160A}"/>
              </a:ext>
            </a:extLst>
          </p:cNvPr>
          <p:cNvSpPr/>
          <p:nvPr/>
        </p:nvSpPr>
        <p:spPr>
          <a:xfrm>
            <a:off x="5288629" y="3765908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十字形 56">
            <a:extLst>
              <a:ext uri="{FF2B5EF4-FFF2-40B4-BE49-F238E27FC236}">
                <a16:creationId xmlns:a16="http://schemas.microsoft.com/office/drawing/2014/main" id="{191F4E51-5C1F-4E65-AE6C-99DF060FDCBD}"/>
              </a:ext>
            </a:extLst>
          </p:cNvPr>
          <p:cNvSpPr/>
          <p:nvPr/>
        </p:nvSpPr>
        <p:spPr>
          <a:xfrm>
            <a:off x="3166110" y="1901991"/>
            <a:ext cx="289560" cy="320040"/>
          </a:xfrm>
          <a:prstGeom prst="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手动操作 57">
            <a:extLst>
              <a:ext uri="{FF2B5EF4-FFF2-40B4-BE49-F238E27FC236}">
                <a16:creationId xmlns:a16="http://schemas.microsoft.com/office/drawing/2014/main" id="{CC93E9B5-D837-4C78-9772-61E8230BC6E0}"/>
              </a:ext>
            </a:extLst>
          </p:cNvPr>
          <p:cNvSpPr/>
          <p:nvPr/>
        </p:nvSpPr>
        <p:spPr>
          <a:xfrm>
            <a:off x="4076700" y="1616543"/>
            <a:ext cx="381000" cy="236220"/>
          </a:xfrm>
          <a:prstGeom prst="flowChartManualOperation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延期 58">
            <a:extLst>
              <a:ext uri="{FF2B5EF4-FFF2-40B4-BE49-F238E27FC236}">
                <a16:creationId xmlns:a16="http://schemas.microsoft.com/office/drawing/2014/main" id="{45E6E7A3-C73C-4C68-8AF9-42577835D5D0}"/>
              </a:ext>
            </a:extLst>
          </p:cNvPr>
          <p:cNvSpPr/>
          <p:nvPr/>
        </p:nvSpPr>
        <p:spPr>
          <a:xfrm>
            <a:off x="4619627" y="1720527"/>
            <a:ext cx="289560" cy="35814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合并 59">
            <a:extLst>
              <a:ext uri="{FF2B5EF4-FFF2-40B4-BE49-F238E27FC236}">
                <a16:creationId xmlns:a16="http://schemas.microsoft.com/office/drawing/2014/main" id="{7E4A4BC0-9145-41CA-92B1-69FD7305F6FC}"/>
              </a:ext>
            </a:extLst>
          </p:cNvPr>
          <p:cNvSpPr/>
          <p:nvPr/>
        </p:nvSpPr>
        <p:spPr>
          <a:xfrm>
            <a:off x="2701290" y="216899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合并 60">
            <a:extLst>
              <a:ext uri="{FF2B5EF4-FFF2-40B4-BE49-F238E27FC236}">
                <a16:creationId xmlns:a16="http://schemas.microsoft.com/office/drawing/2014/main" id="{CEA01FDE-EF08-4488-A37C-9F0B2A83F507}"/>
              </a:ext>
            </a:extLst>
          </p:cNvPr>
          <p:cNvSpPr/>
          <p:nvPr/>
        </p:nvSpPr>
        <p:spPr>
          <a:xfrm>
            <a:off x="3802380" y="2435693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合并 61">
            <a:extLst>
              <a:ext uri="{FF2B5EF4-FFF2-40B4-BE49-F238E27FC236}">
                <a16:creationId xmlns:a16="http://schemas.microsoft.com/office/drawing/2014/main" id="{38667451-35D3-4117-AC16-41A0D252A577}"/>
              </a:ext>
            </a:extLst>
          </p:cNvPr>
          <p:cNvSpPr/>
          <p:nvPr/>
        </p:nvSpPr>
        <p:spPr>
          <a:xfrm>
            <a:off x="3436620" y="1077078"/>
            <a:ext cx="373380" cy="228600"/>
          </a:xfrm>
          <a:prstGeom prst="flowChartMerge">
            <a:avLst/>
          </a:prstGeom>
          <a:gradFill>
            <a:gsLst>
              <a:gs pos="0">
                <a:schemeClr val="bg1">
                  <a:alpha val="93000"/>
                </a:schemeClr>
              </a:gs>
              <a:gs pos="100000">
                <a:srgbClr val="DD6D21"/>
              </a:gs>
            </a:gsLst>
            <a:lin ang="2700000" scaled="1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2510EA-A145-4CE6-B273-1F24FAA0C6EF}"/>
              </a:ext>
            </a:extLst>
          </p:cNvPr>
          <p:cNvSpPr/>
          <p:nvPr/>
        </p:nvSpPr>
        <p:spPr>
          <a:xfrm>
            <a:off x="8236784" y="5123020"/>
            <a:ext cx="105589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No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1AB50F0-8898-439E-B255-235BAD5F7613}"/>
              </a:ext>
            </a:extLst>
          </p:cNvPr>
          <p:cNvSpPr/>
          <p:nvPr/>
        </p:nvSpPr>
        <p:spPr>
          <a:xfrm>
            <a:off x="3217316" y="3212130"/>
            <a:ext cx="953624" cy="953624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B2A620-3696-4C7A-85FE-2C367AC5319B}"/>
              </a:ext>
            </a:extLst>
          </p:cNvPr>
          <p:cNvSpPr/>
          <p:nvPr/>
        </p:nvSpPr>
        <p:spPr>
          <a:xfrm>
            <a:off x="3461195" y="3190373"/>
            <a:ext cx="1437116" cy="1437116"/>
          </a:xfrm>
          <a:prstGeom prst="ellipse">
            <a:avLst/>
          </a:prstGeom>
          <a:noFill/>
          <a:ln w="1270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DBCFD29-2FC3-4A39-B7AD-1B4108A7C844}"/>
              </a:ext>
            </a:extLst>
          </p:cNvPr>
          <p:cNvSpPr/>
          <p:nvPr/>
        </p:nvSpPr>
        <p:spPr>
          <a:xfrm>
            <a:off x="3904247" y="2687596"/>
            <a:ext cx="3053933" cy="3053933"/>
          </a:xfrm>
          <a:prstGeom prst="ellipse">
            <a:avLst/>
          </a:prstGeom>
          <a:noFill/>
          <a:ln w="127000">
            <a:solidFill>
              <a:srgbClr val="5B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7963C33-3568-4BEC-9FD0-82B514CC41A5}"/>
              </a:ext>
            </a:extLst>
          </p:cNvPr>
          <p:cNvSpPr/>
          <p:nvPr/>
        </p:nvSpPr>
        <p:spPr>
          <a:xfrm>
            <a:off x="3106818" y="3649578"/>
            <a:ext cx="1159393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1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C54109-56CC-430F-992C-EEFD2A651D2E}"/>
              </a:ext>
            </a:extLst>
          </p:cNvPr>
          <p:cNvSpPr/>
          <p:nvPr/>
        </p:nvSpPr>
        <p:spPr>
          <a:xfrm>
            <a:off x="4746001" y="4167185"/>
            <a:ext cx="136831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10 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30E8873-900F-47E6-95B0-B8B32C9DEF7D}"/>
              </a:ext>
            </a:extLst>
          </p:cNvPr>
          <p:cNvSpPr/>
          <p:nvPr/>
        </p:nvSpPr>
        <p:spPr>
          <a:xfrm>
            <a:off x="6499860" y="4663440"/>
            <a:ext cx="1368316" cy="243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60  Frame Update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34B097E-0607-4BF1-95F1-34F7C20BBA74}"/>
              </a:ext>
            </a:extLst>
          </p:cNvPr>
          <p:cNvSpPr/>
          <p:nvPr/>
        </p:nvSpPr>
        <p:spPr>
          <a:xfrm rot="1279665">
            <a:off x="3578862" y="3593940"/>
            <a:ext cx="4947405" cy="1526443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Time Scale Increasing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72718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:\迅雷下载\1.png">
            <a:extLst>
              <a:ext uri="{FF2B5EF4-FFF2-40B4-BE49-F238E27FC236}">
                <a16:creationId xmlns:a16="http://schemas.microsoft.com/office/drawing/2014/main" id="{B5230107-25A3-4695-8F38-B52F4807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95" y="1085215"/>
            <a:ext cx="64960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9091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                              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0"/>
            <a:ext cx="545519" cy="662331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B9B49B-6D35-46C1-8A57-A1D7485B19C6}"/>
              </a:ext>
            </a:extLst>
          </p:cNvPr>
          <p:cNvSpPr/>
          <p:nvPr/>
        </p:nvSpPr>
        <p:spPr>
          <a:xfrm>
            <a:off x="4320544" y="3297102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308A85-E0F3-4448-9FFF-03895017475B}"/>
              </a:ext>
            </a:extLst>
          </p:cNvPr>
          <p:cNvSpPr/>
          <p:nvPr/>
        </p:nvSpPr>
        <p:spPr>
          <a:xfrm>
            <a:off x="4320544" y="3580246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805FF9-88B2-4B92-AF5C-3296F5320461}"/>
              </a:ext>
            </a:extLst>
          </p:cNvPr>
          <p:cNvSpPr/>
          <p:nvPr/>
        </p:nvSpPr>
        <p:spPr>
          <a:xfrm>
            <a:off x="4441774" y="4070586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Knowledge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AB302C-AD3F-4006-BEBC-26F54FC3C401}"/>
              </a:ext>
            </a:extLst>
          </p:cNvPr>
          <p:cNvSpPr/>
          <p:nvPr/>
        </p:nvSpPr>
        <p:spPr>
          <a:xfrm>
            <a:off x="4441774" y="4353730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World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620494-F454-4006-A1B3-7CE00CCE2FF0}"/>
              </a:ext>
            </a:extLst>
          </p:cNvPr>
          <p:cNvSpPr/>
          <p:nvPr/>
        </p:nvSpPr>
        <p:spPr>
          <a:xfrm>
            <a:off x="4441774" y="4636874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Affordance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FE63AD-4DB0-4A1F-AC3A-967EFB691B45}"/>
              </a:ext>
            </a:extLst>
          </p:cNvPr>
          <p:cNvSpPr/>
          <p:nvPr/>
        </p:nvSpPr>
        <p:spPr>
          <a:xfrm>
            <a:off x="5372110" y="3439732"/>
            <a:ext cx="148745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Enable-Action-List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397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1" name="Picture 2" descr="Q:\迅雷下载\1.png">
            <a:extLst>
              <a:ext uri="{FF2B5EF4-FFF2-40B4-BE49-F238E27FC236}">
                <a16:creationId xmlns:a16="http://schemas.microsoft.com/office/drawing/2014/main" id="{DB515ED4-2155-41DF-AE71-F0FC766B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48" y="1183005"/>
            <a:ext cx="7632700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7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1" name="Picture 2" descr="Q:\迅雷下载\1.png">
            <a:extLst>
              <a:ext uri="{FF2B5EF4-FFF2-40B4-BE49-F238E27FC236}">
                <a16:creationId xmlns:a16="http://schemas.microsoft.com/office/drawing/2014/main" id="{DB515ED4-2155-41DF-AE71-F0FC766B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48" y="1183005"/>
            <a:ext cx="7632700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2FE111BC-3AA0-49B2-986B-7BC6CE307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8640" y="2253298"/>
            <a:ext cx="1673860" cy="32400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</p:spTree>
    <p:extLst>
      <p:ext uri="{BB962C8B-B14F-4D97-AF65-F5344CB8AC3E}">
        <p14:creationId xmlns:p14="http://schemas.microsoft.com/office/powerpoint/2010/main" val="1948691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5" name="Picture 2" descr="Q:\迅雷下载\1.png">
            <a:extLst>
              <a:ext uri="{FF2B5EF4-FFF2-40B4-BE49-F238E27FC236}">
                <a16:creationId xmlns:a16="http://schemas.microsoft.com/office/drawing/2014/main" id="{1E5A4B46-B0F1-48D7-A0F8-DC45BF89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012633"/>
            <a:ext cx="641985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65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解释</a:t>
            </a:r>
            <a:r>
              <a:rPr lang="en-US" altLang="zh-CN" dirty="0"/>
              <a:t>/ </a:t>
            </a:r>
            <a:r>
              <a:rPr lang="zh-CN" altLang="en-US" dirty="0"/>
              <a:t>问题定义</a:t>
            </a:r>
          </a:p>
          <a:p>
            <a:pPr lvl="1"/>
            <a:r>
              <a:rPr lang="zh-CN" altLang="en-US" dirty="0"/>
              <a:t>从用户的角度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从用户研究的角度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4</a:t>
            </a:r>
            <a:r>
              <a:rPr lang="en-GB" altLang="zh-CN" dirty="0"/>
              <a:t>W</a:t>
            </a:r>
            <a:r>
              <a:rPr lang="zh-CN" altLang="en-GB" dirty="0"/>
              <a:t>（</a:t>
            </a:r>
            <a:r>
              <a:rPr lang="en-GB" altLang="zh-CN" dirty="0"/>
              <a:t>Who, What, Where, Why</a:t>
            </a:r>
            <a:r>
              <a:rPr lang="zh-CN" altLang="en-GB" dirty="0"/>
              <a:t>）</a:t>
            </a:r>
          </a:p>
          <a:p>
            <a:pPr lvl="1"/>
            <a:endParaRPr lang="zh-CN" altLang="en-GB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649760" y="2520380"/>
            <a:ext cx="889248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>
                <a:solidFill>
                  <a:srgbClr val="DD6D21"/>
                </a:solidFill>
              </a:rPr>
              <a:t>我是一名年轻的职场人士，努力想保持健康饮食，但很难，因为我工作时间长，没有时间去杂货店购物和准备饭菜。这让我对自己感到沮丧和难过。</a:t>
            </a: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79922" y="3672508"/>
            <a:ext cx="8864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>
                <a:solidFill>
                  <a:srgbClr val="DD6D21"/>
                </a:solidFill>
              </a:rPr>
              <a:t>忙碌的职业人士需要一种简单、省时的健康饮食方式，因为他们经常工作很长时间，没有时间购物和做饭。</a:t>
            </a:r>
          </a:p>
        </p:txBody>
      </p:sp>
      <p:sp>
        <p:nvSpPr>
          <p:cNvPr id="17" name="矩形 5"/>
          <p:cNvSpPr>
            <a:spLocks noChangeArrowheads="1"/>
          </p:cNvSpPr>
          <p:nvPr/>
        </p:nvSpPr>
        <p:spPr bwMode="auto">
          <a:xfrm>
            <a:off x="1676747" y="4896644"/>
            <a:ext cx="886749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>
                <a:solidFill>
                  <a:srgbClr val="DD6D21"/>
                </a:solidFill>
              </a:rPr>
              <a:t>年轻职场人士很难在每一周都保持健康饮食，因为她工作时间很长。我们的解决方案应该为她提供一种快速简便的方法，让她能够购买配料并准备健康的膳食，带去工作。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" name="Picture 3" descr="Q:\迅雷下载\1.png">
            <a:extLst>
              <a:ext uri="{FF2B5EF4-FFF2-40B4-BE49-F238E27FC236}">
                <a16:creationId xmlns:a16="http://schemas.microsoft.com/office/drawing/2014/main" id="{97096BF4-DFB6-47A5-840E-07155616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48" y="1971675"/>
            <a:ext cx="615950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631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" name="Picture 2" descr="Q:\迅雷下载\1.png">
            <a:extLst>
              <a:ext uri="{FF2B5EF4-FFF2-40B4-BE49-F238E27FC236}">
                <a16:creationId xmlns:a16="http://schemas.microsoft.com/office/drawing/2014/main" id="{71621003-6244-4DFB-A73F-D6CC14E6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664335"/>
            <a:ext cx="65024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979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" name="Picture 2" descr="Q:\迅雷下载\1.png">
            <a:extLst>
              <a:ext uri="{FF2B5EF4-FFF2-40B4-BE49-F238E27FC236}">
                <a16:creationId xmlns:a16="http://schemas.microsoft.com/office/drawing/2014/main" id="{E398DA64-B49F-4ED7-BA6F-639A45B7B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48" y="1835785"/>
            <a:ext cx="6604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900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3" name="Picture 2" descr="Q:\迅雷下载\1.png">
            <a:extLst>
              <a:ext uri="{FF2B5EF4-FFF2-40B4-BE49-F238E27FC236}">
                <a16:creationId xmlns:a16="http://schemas.microsoft.com/office/drawing/2014/main" id="{F02FFF03-8196-4E58-BFEA-B3A710C9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3" y="1707198"/>
            <a:ext cx="57848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7807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4" name="Picture 3" descr="Q:\迅雷下载\1.png">
            <a:extLst>
              <a:ext uri="{FF2B5EF4-FFF2-40B4-BE49-F238E27FC236}">
                <a16:creationId xmlns:a16="http://schemas.microsoft.com/office/drawing/2014/main" id="{C657FAE2-ABFC-4E75-9CC3-49745E71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33" y="1486218"/>
            <a:ext cx="63817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1818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6" name="Picture 3" descr="Q:\迅雷下载\1.png">
            <a:extLst>
              <a:ext uri="{FF2B5EF4-FFF2-40B4-BE49-F238E27FC236}">
                <a16:creationId xmlns:a16="http://schemas.microsoft.com/office/drawing/2014/main" id="{22995236-1B10-440F-9A8A-0F88A84F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36738"/>
            <a:ext cx="6362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907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 Making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endParaRPr lang="en-US" altLang="zh-CN" sz="1200" b="1" dirty="0"/>
          </a:p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                              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0"/>
            <a:ext cx="545519" cy="662331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B9B49B-6D35-46C1-8A57-A1D7485B19C6}"/>
              </a:ext>
            </a:extLst>
          </p:cNvPr>
          <p:cNvSpPr/>
          <p:nvPr/>
        </p:nvSpPr>
        <p:spPr>
          <a:xfrm>
            <a:off x="4320544" y="3297102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308A85-E0F3-4448-9FFF-03895017475B}"/>
              </a:ext>
            </a:extLst>
          </p:cNvPr>
          <p:cNvSpPr/>
          <p:nvPr/>
        </p:nvSpPr>
        <p:spPr>
          <a:xfrm>
            <a:off x="4320544" y="3580246"/>
            <a:ext cx="92964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805FF9-88B2-4B92-AF5C-3296F5320461}"/>
              </a:ext>
            </a:extLst>
          </p:cNvPr>
          <p:cNvSpPr/>
          <p:nvPr/>
        </p:nvSpPr>
        <p:spPr>
          <a:xfrm>
            <a:off x="4441774" y="4070586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Knowledge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AB302C-AD3F-4006-BEBC-26F54FC3C401}"/>
              </a:ext>
            </a:extLst>
          </p:cNvPr>
          <p:cNvSpPr/>
          <p:nvPr/>
        </p:nvSpPr>
        <p:spPr>
          <a:xfrm>
            <a:off x="4441774" y="4353730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World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620494-F454-4006-A1B3-7CE00CCE2FF0}"/>
              </a:ext>
            </a:extLst>
          </p:cNvPr>
          <p:cNvSpPr/>
          <p:nvPr/>
        </p:nvSpPr>
        <p:spPr>
          <a:xfrm>
            <a:off x="4441774" y="4636874"/>
            <a:ext cx="2002223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Affordance Representation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FE63AD-4DB0-4A1F-AC3A-967EFB691B45}"/>
              </a:ext>
            </a:extLst>
          </p:cNvPr>
          <p:cNvSpPr/>
          <p:nvPr/>
        </p:nvSpPr>
        <p:spPr>
          <a:xfrm>
            <a:off x="5372110" y="3439732"/>
            <a:ext cx="1487452" cy="2168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Enable-Action-List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921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1F4E-5C04-4BB0-912E-A9DA7689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 Making</a:t>
            </a:r>
            <a:endParaRPr lang="zh-CN" altLang="en-US" dirty="0"/>
          </a:p>
        </p:txBody>
      </p:sp>
      <p:pic>
        <p:nvPicPr>
          <p:cNvPr id="4" name="Picture 2" descr="Q:\迅雷下载\1.png">
            <a:extLst>
              <a:ext uri="{FF2B5EF4-FFF2-40B4-BE49-F238E27FC236}">
                <a16:creationId xmlns:a16="http://schemas.microsoft.com/office/drawing/2014/main" id="{2E6701D4-F705-4143-9711-36F7D116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2" y="1816418"/>
            <a:ext cx="6911975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BB1E2-1D2D-47B2-8529-D867EE00F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5272405"/>
            <a:ext cx="7886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0"/>
              <a:t>In this field, there are many, many models between DM and Motion Making.</a:t>
            </a:r>
          </a:p>
        </p:txBody>
      </p:sp>
    </p:spTree>
    <p:extLst>
      <p:ext uri="{BB962C8B-B14F-4D97-AF65-F5344CB8AC3E}">
        <p14:creationId xmlns:p14="http://schemas.microsoft.com/office/powerpoint/2010/main" val="1373184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1F4E-5C04-4BB0-912E-A9DA7689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 Making</a:t>
            </a:r>
            <a:endParaRPr lang="zh-CN" altLang="en-US" dirty="0"/>
          </a:p>
        </p:txBody>
      </p:sp>
      <p:pic>
        <p:nvPicPr>
          <p:cNvPr id="4" name="Picture 2" descr="Q:\迅雷下载\1.png">
            <a:extLst>
              <a:ext uri="{FF2B5EF4-FFF2-40B4-BE49-F238E27FC236}">
                <a16:creationId xmlns:a16="http://schemas.microsoft.com/office/drawing/2014/main" id="{FFAABB07-2C16-48D4-BDBB-E213B75C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90" y="1700213"/>
            <a:ext cx="641985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4485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1F4E-5C04-4BB0-912E-A9DA7689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 Making</a:t>
            </a:r>
            <a:endParaRPr lang="zh-CN" altLang="en-US" dirty="0"/>
          </a:p>
        </p:txBody>
      </p:sp>
      <p:pic>
        <p:nvPicPr>
          <p:cNvPr id="4" name="Picture 2" descr="Q:\迅雷下载\1.png">
            <a:extLst>
              <a:ext uri="{FF2B5EF4-FFF2-40B4-BE49-F238E27FC236}">
                <a16:creationId xmlns:a16="http://schemas.microsoft.com/office/drawing/2014/main" id="{FFAABB07-2C16-48D4-BDBB-E213B75C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90" y="1700213"/>
            <a:ext cx="641985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7DF57F-B268-4C7F-BCF4-5E5724828A94}"/>
              </a:ext>
            </a:extLst>
          </p:cNvPr>
          <p:cNvSpPr/>
          <p:nvPr/>
        </p:nvSpPr>
        <p:spPr>
          <a:xfrm>
            <a:off x="6377940" y="3185160"/>
            <a:ext cx="1524000" cy="5486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Research </a:t>
            </a:r>
          </a:p>
          <a:p>
            <a:pPr algn="ctr"/>
            <a:r>
              <a:rPr lang="en-US" altLang="zh-CN" sz="1600" dirty="0"/>
              <a:t>Theme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428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解释</a:t>
            </a:r>
            <a:r>
              <a:rPr lang="en-US" altLang="zh-CN" dirty="0"/>
              <a:t>/ </a:t>
            </a:r>
            <a:r>
              <a:rPr lang="zh-CN" altLang="en-US" dirty="0"/>
              <a:t>问题定义</a:t>
            </a:r>
          </a:p>
          <a:p>
            <a:pPr lvl="1"/>
            <a:r>
              <a:rPr lang="zh-CN" altLang="en-US" dirty="0"/>
              <a:t>以用户为核心</a:t>
            </a:r>
          </a:p>
          <a:p>
            <a:pPr lvl="2"/>
            <a:r>
              <a:rPr lang="zh-CN" altLang="en-US" dirty="0"/>
              <a:t>用户和他们的需求应该是问题陈述的中心</a:t>
            </a:r>
          </a:p>
          <a:p>
            <a:pPr lvl="1"/>
            <a:r>
              <a:rPr lang="zh-CN" altLang="en-US" dirty="0"/>
              <a:t>足够宽泛</a:t>
            </a:r>
          </a:p>
          <a:p>
            <a:pPr lvl="2"/>
            <a:r>
              <a:rPr lang="zh-CN" altLang="en-US" dirty="0"/>
              <a:t>为创新和创造自由留下了空间</a:t>
            </a:r>
          </a:p>
          <a:p>
            <a:pPr lvl="1"/>
            <a:r>
              <a:rPr lang="zh-CN" altLang="en-US" dirty="0"/>
              <a:t>可管理</a:t>
            </a:r>
          </a:p>
          <a:p>
            <a:pPr lvl="2"/>
            <a:r>
              <a:rPr lang="zh-CN" altLang="en-US" dirty="0"/>
              <a:t>起引导作用，提供方向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Themes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82D54-482D-4819-A50F-29B4A7D69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Architecture</a:t>
            </a:r>
          </a:p>
          <a:p>
            <a:r>
              <a:rPr lang="en-US" altLang="zh-CN" dirty="0"/>
              <a:t>Knowledge/World/Affordance Representation</a:t>
            </a:r>
          </a:p>
          <a:p>
            <a:r>
              <a:rPr lang="en-US" altLang="zh-CN" dirty="0"/>
              <a:t>Memory Structure &amp; Memory management</a:t>
            </a:r>
          </a:p>
          <a:p>
            <a:r>
              <a:rPr lang="en-US" altLang="zh-CN" dirty="0"/>
              <a:t>Sensor</a:t>
            </a:r>
          </a:p>
          <a:p>
            <a:r>
              <a:rPr lang="en-US" altLang="zh-CN" dirty="0"/>
              <a:t>Decision Making</a:t>
            </a:r>
          </a:p>
          <a:p>
            <a:endParaRPr lang="en-US" altLang="zh-CN" dirty="0"/>
          </a:p>
          <a:p>
            <a:r>
              <a:rPr lang="en-US" altLang="zh-CN" dirty="0"/>
              <a:t>…and Synthesis of all these things to make</a:t>
            </a:r>
          </a:p>
          <a:p>
            <a:r>
              <a:rPr lang="en-US" altLang="zh-CN" dirty="0"/>
              <a:t>“Real” intelligence.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99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解释</a:t>
            </a:r>
            <a:r>
              <a:rPr lang="en-US" altLang="zh-CN" dirty="0"/>
              <a:t>/ </a:t>
            </a:r>
            <a:r>
              <a:rPr lang="zh-CN" altLang="en-US" dirty="0"/>
              <a:t>问题定义</a:t>
            </a:r>
          </a:p>
          <a:p>
            <a:pPr lvl="1"/>
            <a:r>
              <a:rPr lang="zh-CN" altLang="en-US" dirty="0"/>
              <a:t>步骤与方法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Diamond 286"/>
          <p:cNvSpPr/>
          <p:nvPr/>
        </p:nvSpPr>
        <p:spPr>
          <a:xfrm>
            <a:off x="4387483" y="5394325"/>
            <a:ext cx="758825" cy="758825"/>
          </a:xfrm>
          <a:prstGeom prst="diamon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04</a:t>
            </a:r>
          </a:p>
        </p:txBody>
      </p:sp>
      <p:grpSp>
        <p:nvGrpSpPr>
          <p:cNvPr id="5" name="Group 287"/>
          <p:cNvGrpSpPr/>
          <p:nvPr/>
        </p:nvGrpSpPr>
        <p:grpSpPr bwMode="auto">
          <a:xfrm>
            <a:off x="4955808" y="5356225"/>
            <a:ext cx="4821238" cy="760412"/>
            <a:chOff x="6444107" y="1408275"/>
            <a:chExt cx="4232109" cy="624349"/>
          </a:xfrm>
        </p:grpSpPr>
        <p:sp>
          <p:nvSpPr>
            <p:cNvPr id="6" name="TextBox 300"/>
            <p:cNvSpPr txBox="1"/>
            <p:nvPr/>
          </p:nvSpPr>
          <p:spPr>
            <a:xfrm>
              <a:off x="6444107" y="1408275"/>
              <a:ext cx="4232109" cy="3037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92D05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问题阐述</a:t>
              </a:r>
            </a:p>
          </p:txBody>
        </p:sp>
        <p:sp>
          <p:nvSpPr>
            <p:cNvPr id="7" name="TextBox 301"/>
            <p:cNvSpPr txBox="1"/>
            <p:nvPr/>
          </p:nvSpPr>
          <p:spPr>
            <a:xfrm>
              <a:off x="6444107" y="1711977"/>
              <a:ext cx="4232109" cy="320647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在上两步的结果上，根据问题阐述的三要素定义问题，追求问题的全面性、完整性、可行性、同时进行适当的调整完善</a:t>
              </a:r>
            </a:p>
          </p:txBody>
        </p:sp>
      </p:grpSp>
      <p:sp>
        <p:nvSpPr>
          <p:cNvPr id="8" name="Diamond 288"/>
          <p:cNvSpPr/>
          <p:nvPr/>
        </p:nvSpPr>
        <p:spPr>
          <a:xfrm>
            <a:off x="4387483" y="4246562"/>
            <a:ext cx="758825" cy="760413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03</a:t>
            </a:r>
          </a:p>
        </p:txBody>
      </p:sp>
      <p:grpSp>
        <p:nvGrpSpPr>
          <p:cNvPr id="9" name="Group 289"/>
          <p:cNvGrpSpPr/>
          <p:nvPr/>
        </p:nvGrpSpPr>
        <p:grpSpPr bwMode="auto">
          <a:xfrm>
            <a:off x="4955808" y="4210050"/>
            <a:ext cx="4821238" cy="758825"/>
            <a:chOff x="6444107" y="1408275"/>
            <a:chExt cx="4232109" cy="624349"/>
          </a:xfrm>
        </p:grpSpPr>
        <p:sp>
          <p:nvSpPr>
            <p:cNvPr id="10" name="TextBox 298"/>
            <p:cNvSpPr txBox="1"/>
            <p:nvPr/>
          </p:nvSpPr>
          <p:spPr>
            <a:xfrm>
              <a:off x="6444107" y="1408275"/>
              <a:ext cx="4232109" cy="304337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7030A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定义观点</a:t>
              </a:r>
            </a:p>
          </p:txBody>
        </p:sp>
        <p:sp>
          <p:nvSpPr>
            <p:cNvPr id="11" name="TextBox 299"/>
            <p:cNvSpPr txBox="1"/>
            <p:nvPr/>
          </p:nvSpPr>
          <p:spPr>
            <a:xfrm>
              <a:off x="6444107" y="1712612"/>
              <a:ext cx="4232109" cy="320012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根据移情图的结果，重新定义目标用户，找到用户痛点，并且确定产品愿景，形成一个新的观点，对设计方向进行规划和约束。</a:t>
              </a:r>
            </a:p>
          </p:txBody>
        </p:sp>
      </p:grpSp>
      <p:sp>
        <p:nvSpPr>
          <p:cNvPr id="12" name="Diamond 290"/>
          <p:cNvSpPr/>
          <p:nvPr/>
        </p:nvSpPr>
        <p:spPr>
          <a:xfrm>
            <a:off x="4387483" y="2901950"/>
            <a:ext cx="758825" cy="75882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02</a:t>
            </a:r>
          </a:p>
        </p:txBody>
      </p:sp>
      <p:grpSp>
        <p:nvGrpSpPr>
          <p:cNvPr id="13" name="Group 291"/>
          <p:cNvGrpSpPr/>
          <p:nvPr/>
        </p:nvGrpSpPr>
        <p:grpSpPr bwMode="auto">
          <a:xfrm>
            <a:off x="4955808" y="2863850"/>
            <a:ext cx="5583238" cy="1130300"/>
            <a:chOff x="6444107" y="1408275"/>
            <a:chExt cx="4900049" cy="927986"/>
          </a:xfrm>
        </p:grpSpPr>
        <p:sp>
          <p:nvSpPr>
            <p:cNvPr id="14" name="TextBox 296"/>
            <p:cNvSpPr txBox="1"/>
            <p:nvPr/>
          </p:nvSpPr>
          <p:spPr>
            <a:xfrm>
              <a:off x="6444107" y="1408275"/>
              <a:ext cx="4232683" cy="303680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FFDA65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配合工具分析需求</a:t>
              </a:r>
            </a:p>
          </p:txBody>
        </p:sp>
        <p:sp>
          <p:nvSpPr>
            <p:cNvPr id="15" name="TextBox 297"/>
            <p:cNvSpPr txBox="1"/>
            <p:nvPr/>
          </p:nvSpPr>
          <p:spPr>
            <a:xfrm>
              <a:off x="6444107" y="1711955"/>
              <a:ext cx="4900049" cy="624306"/>
            </a:xfrm>
            <a:prstGeom prst="rect">
              <a:avLst/>
            </a:prstGeom>
          </p:spPr>
          <p:txBody>
            <a:bodyPr lIns="360000" tIns="0" rIns="0" bIns="0" anchor="ctr">
              <a:normAutofit fontScale="925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确定我们的目标：我们在为谁而设计？他们需要什么？</a:t>
              </a:r>
              <a:endParaRPr lang="en-US" altLang="zh-CN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被设计者在想什么？被设计者看到了什么？别设计者听到了什么？被设计者如何谈论这件事？</a:t>
              </a:r>
              <a:endParaRPr lang="en-US" altLang="zh-CN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通过以上的行为观察，我们能得出他的痛点是什么？</a:t>
              </a:r>
              <a:endParaRPr lang="en-US" altLang="zh-CN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被设计者会因为什么而开心？</a:t>
              </a:r>
            </a:p>
          </p:txBody>
        </p:sp>
      </p:grpSp>
      <p:sp>
        <p:nvSpPr>
          <p:cNvPr id="16" name="Diamond 292"/>
          <p:cNvSpPr/>
          <p:nvPr/>
        </p:nvSpPr>
        <p:spPr>
          <a:xfrm>
            <a:off x="4387483" y="1798637"/>
            <a:ext cx="758825" cy="75882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01</a:t>
            </a:r>
          </a:p>
        </p:txBody>
      </p:sp>
      <p:grpSp>
        <p:nvGrpSpPr>
          <p:cNvPr id="17" name="Group 293"/>
          <p:cNvGrpSpPr/>
          <p:nvPr/>
        </p:nvGrpSpPr>
        <p:grpSpPr bwMode="auto">
          <a:xfrm>
            <a:off x="4955808" y="1760537"/>
            <a:ext cx="4821238" cy="760413"/>
            <a:chOff x="6444107" y="1408275"/>
            <a:chExt cx="4232109" cy="624349"/>
          </a:xfrm>
        </p:grpSpPr>
        <p:sp>
          <p:nvSpPr>
            <p:cNvPr id="18" name="TextBox 294"/>
            <p:cNvSpPr txBox="1"/>
            <p:nvPr/>
          </p:nvSpPr>
          <p:spPr>
            <a:xfrm>
              <a:off x="6444107" y="1408275"/>
              <a:ext cx="4232109" cy="3037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总结需求</a:t>
              </a:r>
            </a:p>
          </p:txBody>
        </p:sp>
        <p:sp>
          <p:nvSpPr>
            <p:cNvPr id="19" name="TextBox 295"/>
            <p:cNvSpPr txBox="1"/>
            <p:nvPr/>
          </p:nvSpPr>
          <p:spPr>
            <a:xfrm>
              <a:off x="6444107" y="1711977"/>
              <a:ext cx="4232109" cy="320647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在需求理解的基础上，总结需求内容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 构思</a:t>
            </a:r>
            <a:r>
              <a:rPr lang="en-US" altLang="zh-CN" sz="2400" dirty="0"/>
              <a:t>/ </a:t>
            </a:r>
            <a:r>
              <a:rPr lang="zh-CN" altLang="en-US" sz="2400" dirty="0"/>
              <a:t>思维发散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349342" y="1343878"/>
            <a:ext cx="1800225" cy="46196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开放性思维</a:t>
            </a:r>
            <a:endParaRPr lang="en-US" altLang="zh-CN" sz="2400" i="0" dirty="0">
              <a:solidFill>
                <a:srgbClr val="DD6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15017" y="1343878"/>
            <a:ext cx="1800225" cy="46196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封闭性思维</a:t>
            </a:r>
            <a:endParaRPr lang="en-US" altLang="zh-CN" sz="2400" i="0" dirty="0">
              <a:solidFill>
                <a:srgbClr val="DD6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46179" y="5539641"/>
            <a:ext cx="7200900" cy="83026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运用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开放性思维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方案，创造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选择，寻找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最优解   </a:t>
            </a:r>
            <a:endParaRPr lang="en-US" altLang="zh-CN" sz="2400" i="0" dirty="0">
              <a:solidFill>
                <a:srgbClr val="DD6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69879" y="1805841"/>
            <a:ext cx="3887788" cy="5842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指突破传统思维定势和狭隘眼界，多视角、全方位看问题的思维。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45042" y="1823303"/>
            <a:ext cx="3887787" cy="5842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指恪守陈规，以封闭的姿态对待问题，无法跳脱出思维定式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90492" y="2786916"/>
            <a:ext cx="2111375" cy="5857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r"/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灵感空间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从不同源头收集灵感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11479" y="2786916"/>
            <a:ext cx="2111375" cy="5857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构思空间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把灵感转变成想法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77017" y="2780566"/>
            <a:ext cx="1955800" cy="83026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思维定式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被惯性思维影响而产生的固定观念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22854" y="4576028"/>
            <a:ext cx="2735263" cy="5842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思维的恒常性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不愿改，不敢改的思维固化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85779" y="4576028"/>
            <a:ext cx="4403725" cy="5842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实施空间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i="0">
                <a:latin typeface="黑体" panose="02010609060101010101" pitchFamily="49" charset="-122"/>
                <a:ea typeface="黑体" panose="02010609060101010101" pitchFamily="49" charset="-122"/>
              </a:rPr>
              <a:t>把最佳想法发展成考虑全面的具体实施计划</a:t>
            </a:r>
            <a:endParaRPr lang="en-US" altLang="zh-CN" sz="16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781142" y="3399691"/>
            <a:ext cx="936625" cy="93662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bg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19329" y="3339366"/>
            <a:ext cx="936625" cy="93503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bg1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151029" y="3942616"/>
            <a:ext cx="935038" cy="93662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897529" y="3339366"/>
            <a:ext cx="936625" cy="93503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70554" y="3625116"/>
            <a:ext cx="792163" cy="3984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 构思</a:t>
            </a:r>
            <a:r>
              <a:rPr lang="en-US" altLang="zh-CN" dirty="0"/>
              <a:t>/ </a:t>
            </a:r>
            <a:r>
              <a:rPr lang="zh-CN" altLang="en-US" dirty="0"/>
              <a:t>思维发散</a:t>
            </a:r>
            <a:endParaRPr lang="en-US" altLang="zh-CN" dirty="0"/>
          </a:p>
          <a:p>
            <a:pPr lvl="1"/>
            <a:r>
              <a:rPr lang="zh-CN" altLang="en-US" dirty="0"/>
              <a:t>关键技术</a:t>
            </a:r>
          </a:p>
          <a:p>
            <a:pPr lvl="2"/>
            <a:r>
              <a:rPr lang="zh-CN" altLang="en-US" dirty="0"/>
              <a:t>类推</a:t>
            </a:r>
          </a:p>
          <a:p>
            <a:pPr lvl="2"/>
            <a:r>
              <a:rPr lang="zh-CN" altLang="en-US" dirty="0"/>
              <a:t>体力激荡</a:t>
            </a:r>
          </a:p>
          <a:p>
            <a:pPr lvl="2"/>
            <a:r>
              <a:rPr lang="zh-CN" altLang="en-US" dirty="0"/>
              <a:t>头脑风暴</a:t>
            </a:r>
          </a:p>
          <a:p>
            <a:pPr lvl="2"/>
            <a:r>
              <a:rPr lang="zh-CN" altLang="en-US" dirty="0"/>
              <a:t>书面头脑风暴</a:t>
            </a:r>
          </a:p>
          <a:p>
            <a:pPr lvl="2"/>
            <a:r>
              <a:rPr lang="zh-CN" altLang="en-US" dirty="0"/>
              <a:t>脑力行走</a:t>
            </a:r>
          </a:p>
          <a:p>
            <a:pPr lvl="2"/>
            <a:r>
              <a:rPr lang="zh-CN" altLang="en-US" dirty="0"/>
              <a:t>挑战性假设</a:t>
            </a:r>
          </a:p>
          <a:p>
            <a:pPr lvl="2"/>
            <a:r>
              <a:rPr lang="zh-CN" altLang="en-US" dirty="0"/>
              <a:t>游戏风暴</a:t>
            </a:r>
          </a:p>
          <a:p>
            <a:pPr lvl="2"/>
            <a:r>
              <a:rPr lang="zh-CN" altLang="en-US" dirty="0"/>
              <a:t>思维导图</a:t>
            </a:r>
          </a:p>
          <a:p>
            <a:pPr lvl="2"/>
            <a:r>
              <a:rPr lang="zh-CN" altLang="en-US" dirty="0"/>
              <a:t>逆向思维</a:t>
            </a:r>
          </a:p>
          <a:p>
            <a:pPr lvl="2"/>
            <a:r>
              <a:rPr lang="zh-CN" altLang="en-US" dirty="0"/>
              <a:t>奔驰法</a:t>
            </a:r>
          </a:p>
          <a:p>
            <a:pPr lvl="2"/>
            <a:r>
              <a:rPr lang="zh-CN" altLang="en-US" dirty="0"/>
              <a:t>情节提要</a:t>
            </a:r>
          </a:p>
          <a:p>
            <a:pPr lvl="2"/>
            <a:r>
              <a:rPr lang="zh-CN" altLang="en-US" dirty="0"/>
              <a:t>最糟糕设想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311016" y="101568"/>
            <a:ext cx="2622953" cy="6308724"/>
            <a:chOff x="6012160" y="248322"/>
            <a:chExt cx="2901702" cy="6979171"/>
          </a:xfrm>
        </p:grpSpPr>
        <p:pic>
          <p:nvPicPr>
            <p:cNvPr id="36" name="Picture 2" descr="Body Storming : Cantina | Experience Strategy Method Card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48322"/>
              <a:ext cx="2901702" cy="217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SCAMPER Method of Creative Thinking - Derek ChristensenDerek Christense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469221"/>
              <a:ext cx="2901702" cy="244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ow to mind map your book - LifeTree M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4964386"/>
              <a:ext cx="2901702" cy="226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构思</a:t>
            </a:r>
            <a:r>
              <a:rPr lang="en-US" altLang="zh-CN" dirty="0"/>
              <a:t>/ </a:t>
            </a:r>
            <a:r>
              <a:rPr lang="zh-CN" altLang="en-US" dirty="0"/>
              <a:t>思维发散</a:t>
            </a:r>
            <a:endParaRPr lang="en-US" altLang="zh-CN" dirty="0"/>
          </a:p>
          <a:p>
            <a:pPr lvl="1"/>
            <a:r>
              <a:rPr lang="zh-CN" altLang="en-US" dirty="0"/>
              <a:t>步骤与方法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Diamond 288"/>
          <p:cNvSpPr/>
          <p:nvPr/>
        </p:nvSpPr>
        <p:spPr>
          <a:xfrm>
            <a:off x="4839579" y="3537759"/>
            <a:ext cx="760413" cy="760413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02</a:t>
            </a:r>
          </a:p>
        </p:txBody>
      </p:sp>
      <p:grpSp>
        <p:nvGrpSpPr>
          <p:cNvPr id="9" name="Group 289"/>
          <p:cNvGrpSpPr/>
          <p:nvPr/>
        </p:nvGrpSpPr>
        <p:grpSpPr bwMode="auto">
          <a:xfrm>
            <a:off x="5409492" y="5010959"/>
            <a:ext cx="4821237" cy="1016000"/>
            <a:chOff x="6444107" y="1408275"/>
            <a:chExt cx="4232109" cy="833652"/>
          </a:xfrm>
        </p:grpSpPr>
        <p:sp>
          <p:nvSpPr>
            <p:cNvPr id="10" name="TextBox 298"/>
            <p:cNvSpPr txBox="1"/>
            <p:nvPr/>
          </p:nvSpPr>
          <p:spPr>
            <a:xfrm>
              <a:off x="6444107" y="1408275"/>
              <a:ext cx="4232109" cy="3035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endParaRPr lang="zh-CN" altLang="en-US" sz="2400" i="0" spc="600" dirty="0">
                <a:solidFill>
                  <a:srgbClr val="7030A0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defRPr/>
              </a:pPr>
              <a:r>
                <a:rPr lang="zh-CN" altLang="en-US" sz="2400" i="0" spc="600" dirty="0">
                  <a:solidFill>
                    <a:srgbClr val="7030A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创意筛选</a:t>
              </a:r>
            </a:p>
          </p:txBody>
        </p:sp>
        <p:sp>
          <p:nvSpPr>
            <p:cNvPr id="11" name="TextBox 299"/>
            <p:cNvSpPr txBox="1"/>
            <p:nvPr/>
          </p:nvSpPr>
          <p:spPr>
            <a:xfrm>
              <a:off x="6444107" y="1711777"/>
              <a:ext cx="4232109" cy="530150"/>
            </a:xfrm>
            <a:prstGeom prst="rect">
              <a:avLst/>
            </a:prstGeom>
          </p:spPr>
          <p:txBody>
            <a:bodyPr lIns="360000" tIns="0" rIns="0" bIns="0" anchor="ctr">
              <a:normAutofit fontScale="55000" lnSpcReduction="20000"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优缺点筛选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根本方向筛选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正反思维</a:t>
              </a: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未来性筛选</a:t>
              </a:r>
              <a:endParaRPr lang="zh-CN" altLang="en-US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" name="Group 291"/>
          <p:cNvGrpSpPr/>
          <p:nvPr/>
        </p:nvGrpSpPr>
        <p:grpSpPr bwMode="auto">
          <a:xfrm>
            <a:off x="5409492" y="3521884"/>
            <a:ext cx="4398962" cy="1238250"/>
            <a:chOff x="6444107" y="1408275"/>
            <a:chExt cx="4900049" cy="1017921"/>
          </a:xfrm>
        </p:grpSpPr>
        <p:sp>
          <p:nvSpPr>
            <p:cNvPr id="13" name="TextBox 296"/>
            <p:cNvSpPr txBox="1"/>
            <p:nvPr/>
          </p:nvSpPr>
          <p:spPr>
            <a:xfrm>
              <a:off x="6444107" y="1408275"/>
              <a:ext cx="4231619" cy="30407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FFC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众包</a:t>
              </a:r>
            </a:p>
          </p:txBody>
        </p:sp>
        <p:sp>
          <p:nvSpPr>
            <p:cNvPr id="14" name="TextBox 297"/>
            <p:cNvSpPr txBox="1"/>
            <p:nvPr/>
          </p:nvSpPr>
          <p:spPr>
            <a:xfrm>
              <a:off x="6444107" y="1712347"/>
              <a:ext cx="4900049" cy="713849"/>
            </a:xfrm>
            <a:prstGeom prst="rect">
              <a:avLst/>
            </a:prstGeom>
          </p:spPr>
          <p:txBody>
            <a:bodyPr lIns="360000" tIns="0" rIns="0" bIns="0" anchor="ctr">
              <a:normAutofit fontScale="92500" lnSpcReduction="1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对企业创新模式的反思</a:t>
              </a: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用户创造内容</a:t>
              </a: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颠覆外包模式</a:t>
              </a: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协同用户创新概念</a:t>
              </a: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延申了创新边界</a:t>
              </a:r>
            </a:p>
          </p:txBody>
        </p:sp>
      </p:grpSp>
      <p:sp>
        <p:nvSpPr>
          <p:cNvPr id="15" name="Diamond 292"/>
          <p:cNvSpPr/>
          <p:nvPr/>
        </p:nvSpPr>
        <p:spPr>
          <a:xfrm>
            <a:off x="4839579" y="2316972"/>
            <a:ext cx="760413" cy="75882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01</a:t>
            </a:r>
          </a:p>
        </p:txBody>
      </p:sp>
      <p:grpSp>
        <p:nvGrpSpPr>
          <p:cNvPr id="16" name="Group 293"/>
          <p:cNvGrpSpPr/>
          <p:nvPr/>
        </p:nvGrpSpPr>
        <p:grpSpPr bwMode="auto">
          <a:xfrm>
            <a:off x="5409492" y="2278872"/>
            <a:ext cx="4821237" cy="760412"/>
            <a:chOff x="6444107" y="1408275"/>
            <a:chExt cx="4232109" cy="624349"/>
          </a:xfrm>
        </p:grpSpPr>
        <p:sp>
          <p:nvSpPr>
            <p:cNvPr id="17" name="TextBox 294"/>
            <p:cNvSpPr txBox="1"/>
            <p:nvPr/>
          </p:nvSpPr>
          <p:spPr>
            <a:xfrm>
              <a:off x="6444107" y="1408275"/>
              <a:ext cx="4232109" cy="3037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头脑风暴</a:t>
              </a:r>
            </a:p>
          </p:txBody>
        </p:sp>
        <p:sp>
          <p:nvSpPr>
            <p:cNvPr id="18" name="TextBox 295"/>
            <p:cNvSpPr txBox="1"/>
            <p:nvPr/>
          </p:nvSpPr>
          <p:spPr>
            <a:xfrm>
              <a:off x="6444107" y="1711977"/>
              <a:ext cx="4232109" cy="320647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无限制的自由联想和讨论，其目的在于产生新观念或激发创新设想。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臭皮匠协定：不许评价、越多越好、见解无专利、异想天开</a:t>
              </a:r>
            </a:p>
          </p:txBody>
        </p:sp>
      </p:grpSp>
      <p:sp>
        <p:nvSpPr>
          <p:cNvPr id="19" name="Diamond 290"/>
          <p:cNvSpPr/>
          <p:nvPr/>
        </p:nvSpPr>
        <p:spPr>
          <a:xfrm>
            <a:off x="4839579" y="5018897"/>
            <a:ext cx="760413" cy="760412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构思</a:t>
            </a:r>
            <a:r>
              <a:rPr lang="en-US" altLang="zh-CN" dirty="0"/>
              <a:t>/ </a:t>
            </a:r>
            <a:r>
              <a:rPr lang="zh-CN" altLang="en-US" dirty="0"/>
              <a:t>思维发散</a:t>
            </a:r>
            <a:endParaRPr lang="en-US" altLang="zh-CN" dirty="0"/>
          </a:p>
          <a:p>
            <a:pPr lvl="1"/>
            <a:r>
              <a:rPr lang="zh-CN" altLang="en-US" dirty="0"/>
              <a:t>难点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09669" y="3059112"/>
            <a:ext cx="180022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解放思维的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90982" y="3059112"/>
            <a:ext cx="180022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发散思维的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70707" y="3059112"/>
            <a:ext cx="180022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思维成果的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09669" y="3706812"/>
            <a:ext cx="18002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发散方向</a:t>
            </a:r>
            <a:endParaRPr lang="en-US" altLang="zh-CN" sz="2400" i="0" dirty="0"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90982" y="3706812"/>
            <a:ext cx="18002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来源</a:t>
            </a:r>
            <a:endParaRPr lang="en-US" altLang="zh-CN" sz="2400" i="0" dirty="0"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70707" y="3706812"/>
            <a:ext cx="180022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i="0" dirty="0">
                <a:latin typeface="+mj-ea"/>
                <a:ea typeface="+mj-ea"/>
              </a:rPr>
              <a:t>筛选</a:t>
            </a:r>
            <a:endParaRPr lang="en-US" altLang="zh-CN" sz="2400" i="0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30282" y="4338637"/>
            <a:ext cx="2160587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在进行思维风暴时，要完全开放思维，让思维朝着各个不同的方向发展，而不对其进行限制。</a:t>
            </a:r>
            <a:endParaRPr lang="en-US" altLang="zh-CN" sz="1400" i="0" dirty="0"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10007" y="4316412"/>
            <a:ext cx="2160587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在生活中寻找思维的闪光点，并及时地记录下来，在下一次进行思维发散时应用起来。</a:t>
            </a:r>
            <a:endParaRPr lang="en-US" altLang="zh-CN" sz="1400" i="0" dirty="0"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91319" y="4316412"/>
            <a:ext cx="2160588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思维发散的成果数量是十分庞大的，应常常思考如何抉择，从而得到最合适、最有效的成果。</a:t>
            </a:r>
            <a:endParaRPr lang="en-US" altLang="zh-CN" sz="1400" i="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" y="-3874"/>
            <a:ext cx="4562929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57615" y="0"/>
            <a:ext cx="4878736" cy="6854126"/>
          </a:xfrm>
          <a:prstGeom prst="rect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2595717" y="-1"/>
            <a:ext cx="9596284" cy="6858000"/>
          </a:xfrm>
          <a:custGeom>
            <a:avLst/>
            <a:gdLst>
              <a:gd name="connsiteX0" fmla="*/ 0 w 8507261"/>
              <a:gd name="connsiteY0" fmla="*/ 0 h 6858000"/>
              <a:gd name="connsiteX1" fmla="*/ 8507261 w 8507261"/>
              <a:gd name="connsiteY1" fmla="*/ 0 h 6858000"/>
              <a:gd name="connsiteX2" fmla="*/ 8507261 w 8507261"/>
              <a:gd name="connsiteY2" fmla="*/ 6858000 h 6858000"/>
              <a:gd name="connsiteX3" fmla="*/ 2 w 8507261"/>
              <a:gd name="connsiteY3" fmla="*/ 6858000 h 6858000"/>
              <a:gd name="connsiteX4" fmla="*/ 105762 w 8507261"/>
              <a:gd name="connsiteY4" fmla="*/ 6774889 h 6858000"/>
              <a:gd name="connsiteX5" fmla="*/ 1683673 w 8507261"/>
              <a:gd name="connsiteY5" fmla="*/ 3429001 h 6858000"/>
              <a:gd name="connsiteX6" fmla="*/ 105762 w 8507261"/>
              <a:gd name="connsiteY6" fmla="*/ 83113 h 6858000"/>
              <a:gd name="connsiteX7" fmla="*/ 0 w 850726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07261" h="6858000">
                <a:moveTo>
                  <a:pt x="0" y="0"/>
                </a:moveTo>
                <a:lnTo>
                  <a:pt x="8507261" y="0"/>
                </a:lnTo>
                <a:lnTo>
                  <a:pt x="8507261" y="6858000"/>
                </a:lnTo>
                <a:lnTo>
                  <a:pt x="2" y="6858000"/>
                </a:lnTo>
                <a:lnTo>
                  <a:pt x="105762" y="6774889"/>
                </a:lnTo>
                <a:cubicBezTo>
                  <a:pt x="1069432" y="5979599"/>
                  <a:pt x="1683673" y="4776032"/>
                  <a:pt x="1683673" y="3429001"/>
                </a:cubicBezTo>
                <a:cubicBezTo>
                  <a:pt x="1683673" y="2081971"/>
                  <a:pt x="1069432" y="878404"/>
                  <a:pt x="105762" y="83113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2595717" y="0"/>
            <a:ext cx="9596284" cy="6858000"/>
          </a:xfrm>
          <a:custGeom>
            <a:avLst/>
            <a:gdLst>
              <a:gd name="connsiteX0" fmla="*/ 0 w 8507261"/>
              <a:gd name="connsiteY0" fmla="*/ 0 h 6858000"/>
              <a:gd name="connsiteX1" fmla="*/ 8507261 w 8507261"/>
              <a:gd name="connsiteY1" fmla="*/ 0 h 6858000"/>
              <a:gd name="connsiteX2" fmla="*/ 8507261 w 8507261"/>
              <a:gd name="connsiteY2" fmla="*/ 6858000 h 6858000"/>
              <a:gd name="connsiteX3" fmla="*/ 2 w 8507261"/>
              <a:gd name="connsiteY3" fmla="*/ 6858000 h 6858000"/>
              <a:gd name="connsiteX4" fmla="*/ 105762 w 8507261"/>
              <a:gd name="connsiteY4" fmla="*/ 6774889 h 6858000"/>
              <a:gd name="connsiteX5" fmla="*/ 1683673 w 8507261"/>
              <a:gd name="connsiteY5" fmla="*/ 3429001 h 6858000"/>
              <a:gd name="connsiteX6" fmla="*/ 105762 w 8507261"/>
              <a:gd name="connsiteY6" fmla="*/ 83113 h 6858000"/>
              <a:gd name="connsiteX7" fmla="*/ 0 w 850726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07261" h="6858000">
                <a:moveTo>
                  <a:pt x="0" y="0"/>
                </a:moveTo>
                <a:lnTo>
                  <a:pt x="8507261" y="0"/>
                </a:lnTo>
                <a:lnTo>
                  <a:pt x="8507261" y="6858000"/>
                </a:lnTo>
                <a:lnTo>
                  <a:pt x="2" y="6858000"/>
                </a:lnTo>
                <a:lnTo>
                  <a:pt x="105762" y="6774889"/>
                </a:lnTo>
                <a:cubicBezTo>
                  <a:pt x="1069432" y="5979599"/>
                  <a:pt x="1683673" y="4776032"/>
                  <a:pt x="1683673" y="3429001"/>
                </a:cubicBezTo>
                <a:cubicBezTo>
                  <a:pt x="1683673" y="2081971"/>
                  <a:pt x="1069432" y="878404"/>
                  <a:pt x="105762" y="8311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1346" y="-184800"/>
            <a:ext cx="3962401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0" dirty="0">
                <a:solidFill>
                  <a:srgbClr val="DD6D2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目录</a:t>
            </a:r>
          </a:p>
        </p:txBody>
      </p:sp>
      <p:pic>
        <p:nvPicPr>
          <p:cNvPr id="32" name="图片 31"/>
          <p:cNvPicPr/>
          <p:nvPr/>
        </p:nvPicPr>
        <p:blipFill>
          <a:blip r:embed="rId4">
            <a:alphaModFix amt="88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4263" y="-184800"/>
            <a:ext cx="7632906" cy="753599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117932" y="-683921"/>
            <a:ext cx="3031610" cy="279521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4" r="37155"/>
          <a:stretch>
            <a:fillRect/>
          </a:stretch>
        </p:blipFill>
        <p:spPr>
          <a:xfrm>
            <a:off x="10262560" y="5725791"/>
            <a:ext cx="2164388" cy="213917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56790" y="357747"/>
            <a:ext cx="2895104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5400" dirty="0">
                <a:solidFill>
                  <a:srgbClr val="DD6D21">
                    <a:alpha val="15000"/>
                  </a:srgbClr>
                </a:solidFill>
                <a:latin typeface="Arial" panose="020B0604020202020204" pitchFamily="34" charset="0"/>
                <a:ea typeface="庞门正道粗书体" panose="02010600030101010101" pitchFamily="2" charset="-122"/>
                <a:cs typeface="Arial" panose="020B0604020202020204" pitchFamily="34" charset="0"/>
              </a:rPr>
              <a:t>contents</a:t>
            </a:r>
            <a:endParaRPr lang="zh-CN" altLang="en-US" sz="5400" dirty="0">
              <a:solidFill>
                <a:srgbClr val="DD6D21">
                  <a:alpha val="15000"/>
                </a:srgbClr>
              </a:solidFill>
              <a:latin typeface="Arial" panose="020B0604020202020204" pitchFamily="34" charset="0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内容占位符 2"/>
          <p:cNvSpPr txBox="1"/>
          <p:nvPr/>
        </p:nvSpPr>
        <p:spPr>
          <a:xfrm>
            <a:off x="5980775" y="2147321"/>
            <a:ext cx="6211225" cy="466305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章节回顾</a:t>
            </a:r>
            <a:endParaRPr lang="en-US" altLang="zh-CN" sz="3600" dirty="0"/>
          </a:p>
          <a:p>
            <a:pPr lvl="1"/>
            <a:r>
              <a:rPr lang="zh-CN" altLang="en-US" sz="2400" dirty="0">
                <a:sym typeface="+mn-ea"/>
              </a:rPr>
              <a:t>设计思维实施</a:t>
            </a:r>
            <a:endParaRPr lang="zh-CN" altLang="en-US" sz="2400" dirty="0"/>
          </a:p>
          <a:p>
            <a:pPr lvl="1"/>
            <a:r>
              <a:rPr lang="zh-CN" altLang="en-US" sz="2400" dirty="0"/>
              <a:t>游戏概念</a:t>
            </a:r>
            <a:endParaRPr lang="en-US" altLang="zh-CN" sz="2400" dirty="0"/>
          </a:p>
          <a:p>
            <a:pPr lvl="1"/>
            <a:r>
              <a:rPr lang="zh-CN" altLang="en-US" sz="2400" dirty="0"/>
              <a:t>游戏世界和角色</a:t>
            </a:r>
          </a:p>
          <a:p>
            <a:pPr lvl="1"/>
            <a:r>
              <a:rPr lang="zh-CN" altLang="en-US" sz="2400" dirty="0"/>
              <a:t>游戏可玩性</a:t>
            </a:r>
          </a:p>
          <a:p>
            <a:pPr lvl="1"/>
            <a:r>
              <a:rPr lang="zh-CN" altLang="en-US" sz="2400" dirty="0"/>
              <a:t>核心机制</a:t>
            </a:r>
          </a:p>
          <a:p>
            <a:r>
              <a:rPr lang="zh-CN" altLang="en-US" sz="3600" dirty="0">
                <a:sym typeface="+mn-ea"/>
              </a:rPr>
              <a:t>技术前沿</a:t>
            </a:r>
            <a:endParaRPr lang="en-US" altLang="zh-CN" sz="3600" dirty="0"/>
          </a:p>
          <a:p>
            <a:pPr lvl="1"/>
            <a:r>
              <a:rPr lang="en" altLang="zh-CN" sz="2400" dirty="0"/>
              <a:t>AI for Game</a:t>
            </a:r>
          </a:p>
          <a:p>
            <a:pPr lvl="1"/>
            <a:r>
              <a:rPr lang="en" altLang="zh-CN" sz="2400" dirty="0"/>
              <a:t>Character AI</a:t>
            </a:r>
            <a:r>
              <a:rPr lang="zh-CN" altLang="en" sz="2400" dirty="0"/>
              <a:t>　</a:t>
            </a:r>
          </a:p>
          <a:p>
            <a:pPr lvl="1"/>
            <a:r>
              <a:rPr lang="en" altLang="zh-CN" sz="2400" dirty="0"/>
              <a:t>Procedural Techniques</a:t>
            </a:r>
          </a:p>
          <a:p>
            <a:pPr lvl="1"/>
            <a:r>
              <a:rPr lang="en" altLang="zh-CN" sz="2400" dirty="0"/>
              <a:t>Reinforcement Learning</a:t>
            </a:r>
          </a:p>
          <a:p>
            <a:pPr lvl="1"/>
            <a:endParaRPr lang="en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实验</a:t>
            </a:r>
            <a:r>
              <a:rPr lang="en-US" altLang="zh-CN" dirty="0"/>
              <a:t>/ </a:t>
            </a:r>
            <a:r>
              <a:rPr lang="zh-CN" altLang="en-US" dirty="0"/>
              <a:t>原型设计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47036" y="3082769"/>
            <a:ext cx="6481762" cy="46196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赋予想法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具体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的外观，利用模型进行</a:t>
            </a:r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设计构思</a:t>
            </a:r>
            <a:endParaRPr lang="en-US" altLang="zh-CN" sz="2400" i="0" dirty="0">
              <a:solidFill>
                <a:srgbClr val="DD6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4117" y="3762107"/>
            <a:ext cx="69961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400" i="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1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快速搭建</a:t>
            </a:r>
            <a:r>
              <a:rPr lang="zh-CN" altLang="en-US" sz="1400" i="0" dirty="0">
                <a:latin typeface="黑体" panose="02010609060101010101" pitchFamily="49" charset="-122"/>
                <a:ea typeface="黑体" panose="02010609060101010101" pitchFamily="49" charset="-122"/>
              </a:rPr>
              <a:t>产品外观、评估、改进想法，最终将设计团队的注意力集中到</a:t>
            </a:r>
            <a:r>
              <a:rPr lang="zh-CN" altLang="en-US" sz="1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最优解</a:t>
            </a:r>
            <a:r>
              <a:rPr lang="zh-CN" altLang="en-US" sz="1400" i="0" dirty="0">
                <a:latin typeface="黑体" panose="02010609060101010101" pitchFamily="49" charset="-122"/>
                <a:ea typeface="黑体" panose="02010609060101010101" pitchFamily="49" charset="-122"/>
              </a:rPr>
              <a:t>上</a:t>
            </a:r>
            <a:endParaRPr lang="en-US" altLang="zh-CN" sz="1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12123" y="4371819"/>
            <a:ext cx="6480175" cy="46037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4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推进</a:t>
            </a:r>
            <a:r>
              <a: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rPr>
              <a:t>产品的诞生</a:t>
            </a:r>
            <a:endParaRPr lang="en-US" altLang="zh-CN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实验</a:t>
            </a:r>
            <a:r>
              <a:rPr lang="en-US" altLang="zh-CN" dirty="0"/>
              <a:t>/ </a:t>
            </a:r>
            <a:r>
              <a:rPr lang="zh-CN" altLang="en-US" dirty="0"/>
              <a:t>原型设计</a:t>
            </a:r>
            <a:endParaRPr lang="en-US" altLang="zh-CN" dirty="0"/>
          </a:p>
          <a:p>
            <a:pPr lvl="1"/>
            <a:r>
              <a:rPr lang="zh-CN" altLang="en-US" dirty="0"/>
              <a:t>帮助了解用户将如何与正在设计的产品进行交互以及他们的反应</a:t>
            </a:r>
          </a:p>
          <a:p>
            <a:pPr lvl="1"/>
            <a:r>
              <a:rPr lang="zh-CN" altLang="en-US" dirty="0"/>
              <a:t>帮助在早期发现可用性问题或设计缺陷</a:t>
            </a:r>
          </a:p>
          <a:p>
            <a:pPr lvl="1"/>
            <a:r>
              <a:rPr lang="zh-CN" altLang="en-US" dirty="0"/>
              <a:t>做出明智的决策</a:t>
            </a:r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实验</a:t>
            </a:r>
            <a:r>
              <a:rPr lang="en-US" altLang="zh-CN" dirty="0"/>
              <a:t>/ </a:t>
            </a:r>
            <a:r>
              <a:rPr lang="zh-CN" altLang="en-US" dirty="0"/>
              <a:t>原型设计</a:t>
            </a:r>
            <a:endParaRPr lang="en-US" altLang="zh-CN" dirty="0"/>
          </a:p>
          <a:p>
            <a:pPr lvl="1"/>
            <a:r>
              <a:rPr lang="zh-CN" altLang="en-US" dirty="0"/>
              <a:t>形式上</a:t>
            </a:r>
          </a:p>
          <a:p>
            <a:pPr lvl="2"/>
            <a:r>
              <a:rPr lang="zh-CN" altLang="en-US" dirty="0"/>
              <a:t>手绘的、数字的，移动的、桌面的</a:t>
            </a:r>
          </a:p>
          <a:p>
            <a:pPr lvl="1"/>
            <a:r>
              <a:rPr lang="zh-CN" altLang="en-US" dirty="0"/>
              <a:t>逼真度</a:t>
            </a:r>
          </a:p>
          <a:p>
            <a:pPr lvl="2"/>
            <a:r>
              <a:rPr lang="zh-CN" altLang="en-US" dirty="0"/>
              <a:t>高保真、低保真</a:t>
            </a:r>
          </a:p>
          <a:p>
            <a:pPr lvl="1"/>
            <a:r>
              <a:rPr lang="zh-CN" altLang="en-US" dirty="0"/>
              <a:t>交互性</a:t>
            </a:r>
          </a:p>
          <a:p>
            <a:pPr lvl="2"/>
            <a:r>
              <a:rPr lang="zh-CN" altLang="en-US" dirty="0"/>
              <a:t>功能？可点击？只能查看？</a:t>
            </a:r>
          </a:p>
          <a:p>
            <a:pPr lvl="1"/>
            <a:r>
              <a:rPr lang="zh-CN" altLang="en-US" dirty="0"/>
              <a:t>生命周期</a:t>
            </a:r>
          </a:p>
          <a:p>
            <a:pPr lvl="2"/>
            <a:r>
              <a:rPr lang="zh-CN" altLang="en-US" dirty="0"/>
              <a:t>快速的一次性版本？持久的创造？演化成为最终产品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实验</a:t>
            </a:r>
            <a:r>
              <a:rPr lang="en-US" altLang="zh-CN" dirty="0"/>
              <a:t>/ </a:t>
            </a:r>
            <a:r>
              <a:rPr lang="zh-CN" altLang="en-US" dirty="0"/>
              <a:t>原型设计</a:t>
            </a:r>
            <a:endParaRPr lang="en-US" altLang="zh-CN" dirty="0"/>
          </a:p>
          <a:p>
            <a:pPr lvl="1"/>
            <a:r>
              <a:rPr lang="zh-CN" altLang="en-US" dirty="0"/>
              <a:t>步骤与方法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Diamond 288"/>
          <p:cNvSpPr/>
          <p:nvPr/>
        </p:nvSpPr>
        <p:spPr>
          <a:xfrm>
            <a:off x="3725887" y="3927475"/>
            <a:ext cx="760413" cy="760413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02</a:t>
            </a:r>
          </a:p>
        </p:txBody>
      </p:sp>
      <p:grpSp>
        <p:nvGrpSpPr>
          <p:cNvPr id="5" name="Group 289"/>
          <p:cNvGrpSpPr/>
          <p:nvPr/>
        </p:nvGrpSpPr>
        <p:grpSpPr bwMode="auto">
          <a:xfrm>
            <a:off x="4295800" y="5400675"/>
            <a:ext cx="4821237" cy="760413"/>
            <a:chOff x="6444107" y="1408275"/>
            <a:chExt cx="4232109" cy="624349"/>
          </a:xfrm>
        </p:grpSpPr>
        <p:sp>
          <p:nvSpPr>
            <p:cNvPr id="6" name="TextBox 298"/>
            <p:cNvSpPr txBox="1"/>
            <p:nvPr/>
          </p:nvSpPr>
          <p:spPr>
            <a:xfrm>
              <a:off x="6444107" y="1408275"/>
              <a:ext cx="4232109" cy="3037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7030A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使用合适的工具</a:t>
              </a:r>
            </a:p>
          </p:txBody>
        </p:sp>
        <p:sp>
          <p:nvSpPr>
            <p:cNvPr id="7" name="TextBox 299"/>
            <p:cNvSpPr txBox="1"/>
            <p:nvPr/>
          </p:nvSpPr>
          <p:spPr>
            <a:xfrm>
              <a:off x="6444107" y="1711977"/>
              <a:ext cx="4232109" cy="320647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找到在特征、功能等适合你需求的工具，熟练掌握这些工具</a:t>
              </a:r>
            </a:p>
          </p:txBody>
        </p:sp>
      </p:grpSp>
      <p:grpSp>
        <p:nvGrpSpPr>
          <p:cNvPr id="8" name="Group 291"/>
          <p:cNvGrpSpPr/>
          <p:nvPr/>
        </p:nvGrpSpPr>
        <p:grpSpPr bwMode="auto">
          <a:xfrm>
            <a:off x="4295800" y="3911600"/>
            <a:ext cx="4398962" cy="1128713"/>
            <a:chOff x="6444107" y="1408275"/>
            <a:chExt cx="4900049" cy="927986"/>
          </a:xfrm>
        </p:grpSpPr>
        <p:sp>
          <p:nvSpPr>
            <p:cNvPr id="9" name="TextBox 296"/>
            <p:cNvSpPr txBox="1"/>
            <p:nvPr/>
          </p:nvSpPr>
          <p:spPr>
            <a:xfrm>
              <a:off x="6444107" y="1408275"/>
              <a:ext cx="4231619" cy="304108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rgbClr val="FFC000"/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设定具体目标</a:t>
              </a:r>
            </a:p>
          </p:txBody>
        </p:sp>
        <p:sp>
          <p:nvSpPr>
            <p:cNvPr id="10" name="TextBox 297"/>
            <p:cNvSpPr txBox="1"/>
            <p:nvPr/>
          </p:nvSpPr>
          <p:spPr>
            <a:xfrm>
              <a:off x="6444107" y="1712383"/>
              <a:ext cx="4900049" cy="623878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对原型想要达到的目标有清晰的想法，原型测试的目的是什么</a:t>
              </a:r>
              <a:endParaRPr lang="en-US" altLang="zh-CN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专注于用户需求，时刻牢记问题定义</a:t>
              </a:r>
              <a:endParaRPr lang="en-US" altLang="zh-CN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endParaRPr lang="zh-CN" altLang="en-US" sz="1050" i="0" dirty="0"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1" name="Diamond 292"/>
          <p:cNvSpPr/>
          <p:nvPr/>
        </p:nvSpPr>
        <p:spPr>
          <a:xfrm>
            <a:off x="3725887" y="2706688"/>
            <a:ext cx="760413" cy="75882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01</a:t>
            </a:r>
          </a:p>
        </p:txBody>
      </p:sp>
      <p:grpSp>
        <p:nvGrpSpPr>
          <p:cNvPr id="12" name="Group 293"/>
          <p:cNvGrpSpPr/>
          <p:nvPr/>
        </p:nvGrpSpPr>
        <p:grpSpPr bwMode="auto">
          <a:xfrm>
            <a:off x="4295800" y="2668588"/>
            <a:ext cx="4821237" cy="760412"/>
            <a:chOff x="6444107" y="1408275"/>
            <a:chExt cx="4232109" cy="624349"/>
          </a:xfrm>
        </p:grpSpPr>
        <p:sp>
          <p:nvSpPr>
            <p:cNvPr id="13" name="TextBox 294"/>
            <p:cNvSpPr txBox="1"/>
            <p:nvPr/>
          </p:nvSpPr>
          <p:spPr>
            <a:xfrm>
              <a:off x="6444107" y="1408275"/>
              <a:ext cx="4232109" cy="303702"/>
            </a:xfrm>
            <a:prstGeom prst="rect">
              <a:avLst/>
            </a:prstGeom>
            <a:noFill/>
          </p:spPr>
          <p:txBody>
            <a:bodyPr wrap="none" lIns="360000" tIns="0" rIns="0" bIns="0" anchor="b"/>
            <a:lstStyle/>
            <a:p>
              <a:pPr>
                <a:defRPr/>
              </a:pPr>
              <a:r>
                <a:rPr lang="zh-CN" altLang="en-US" sz="2400" i="0" spc="600" dirty="0">
                  <a:solidFill>
                    <a:schemeClr val="accent1">
                      <a:lumMod val="100000"/>
                    </a:schemeClr>
                  </a:solidFill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选择合适的原型类型</a:t>
              </a:r>
            </a:p>
          </p:txBody>
        </p:sp>
        <p:sp>
          <p:nvSpPr>
            <p:cNvPr id="14" name="TextBox 295"/>
            <p:cNvSpPr txBox="1"/>
            <p:nvPr/>
          </p:nvSpPr>
          <p:spPr>
            <a:xfrm>
              <a:off x="6444107" y="1711977"/>
              <a:ext cx="4232109" cy="320647"/>
            </a:xfrm>
            <a:prstGeom prst="rect">
              <a:avLst/>
            </a:prstGeom>
          </p:spPr>
          <p:txBody>
            <a:bodyPr lIns="360000" tIns="0" rIns="0" bIns="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50" i="0" dirty="0">
                  <a:latin typeface="造字工房力黑（非商用）常规体" pitchFamily="50" charset="-122"/>
                  <a:ea typeface="造字工房力黑（非商用）常规体" pitchFamily="50" charset="-122"/>
                  <a:cs typeface="+mn-ea"/>
                  <a:sym typeface="Agency FB" panose="020B0503020202020204" pitchFamily="34" charset="0"/>
                </a:rPr>
                <a:t>结合所处的设计阶段、时间和成本的预算</a:t>
              </a:r>
            </a:p>
          </p:txBody>
        </p:sp>
      </p:grpSp>
      <p:sp>
        <p:nvSpPr>
          <p:cNvPr id="15" name="Diamond 290"/>
          <p:cNvSpPr/>
          <p:nvPr/>
        </p:nvSpPr>
        <p:spPr>
          <a:xfrm>
            <a:off x="3725887" y="5408613"/>
            <a:ext cx="760413" cy="760412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i="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+mn-ea"/>
                <a:sym typeface="Agency FB" panose="020B0503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实验</a:t>
            </a:r>
            <a:r>
              <a:rPr lang="en-US" altLang="zh-CN" dirty="0"/>
              <a:t>/ </a:t>
            </a:r>
            <a:r>
              <a:rPr lang="zh-CN" altLang="en-US" dirty="0"/>
              <a:t>原型设计</a:t>
            </a:r>
            <a:endParaRPr lang="en-US" altLang="zh-CN" dirty="0"/>
          </a:p>
          <a:p>
            <a:pPr lvl="1"/>
            <a:r>
              <a:rPr lang="zh-CN" altLang="en-US" dirty="0"/>
              <a:t>难点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858870" y="2221889"/>
            <a:ext cx="295275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胜在快速、适可而止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43357" y="2228239"/>
            <a:ext cx="295275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i="0" dirty="0">
                <a:latin typeface="+mj-ea"/>
                <a:ea typeface="+mj-ea"/>
              </a:rPr>
              <a:t>Re-design</a:t>
            </a:r>
          </a:p>
        </p:txBody>
      </p:sp>
      <p:sp>
        <p:nvSpPr>
          <p:cNvPr id="18" name="矩形 17"/>
          <p:cNvSpPr/>
          <p:nvPr/>
        </p:nvSpPr>
        <p:spPr>
          <a:xfrm>
            <a:off x="8764370" y="2233002"/>
            <a:ext cx="2951162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真实合理的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58870" y="2658452"/>
            <a:ext cx="29527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快速粗糙便宜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03707" y="2655277"/>
            <a:ext cx="29527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学会放弃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64370" y="2661627"/>
            <a:ext cx="2951162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模型具象化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8870" y="3328377"/>
            <a:ext cx="2952750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模型制作的意义在于了解设计方案的功能价值、快速推进想法的迭代，用适当媒介表现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95782" y="3355364"/>
            <a:ext cx="29527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放弃平庸的想法，在模型中寻找设计机会，不断优化想法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70732" y="3328377"/>
            <a:ext cx="295275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服务、虚拟体验、组织架构需要通过原型设计来推动想法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19570" y="4401527"/>
            <a:ext cx="2951162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latin typeface="+mj-ea"/>
                <a:ea typeface="+mj-ea"/>
              </a:rPr>
              <a:t>在用户、产品、自身中</a:t>
            </a:r>
            <a:endParaRPr lang="en-US" altLang="zh-CN" i="0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19570" y="4838089"/>
            <a:ext cx="2951162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寻找设计机会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79820" y="5506427"/>
            <a:ext cx="4535487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模型制作在于快速表达想法与团队沟通，放弃不适合的方案不等于这个方案一无是处，不论是好想法还是坏想法，都有可以借鉴的地方</a:t>
            </a:r>
            <a:endParaRPr lang="en-US" altLang="zh-CN" sz="1600" i="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进化</a:t>
            </a:r>
            <a:r>
              <a:rPr lang="en-US" altLang="zh-CN" dirty="0"/>
              <a:t>/ </a:t>
            </a:r>
            <a:r>
              <a:rPr lang="zh-CN" altLang="en-US" dirty="0"/>
              <a:t>模型迭代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10072" y="2929304"/>
            <a:ext cx="11572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迭代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31934" y="3503979"/>
            <a:ext cx="6911975" cy="16319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000" b="0" i="0">
                <a:latin typeface="黑体" panose="02010609060101010101" pitchFamily="49" charset="-122"/>
                <a:ea typeface="黑体" panose="02010609060101010101" pitchFamily="49" charset="-122"/>
              </a:rPr>
              <a:t>迭代是重复反馈过程的活动，其目的通常是为了逼近所需目标或结果。每一次对过程的重复称为一次“迭代”，而每一次迭代得到的结果会作为下次迭代的初始值。</a:t>
            </a:r>
            <a:endParaRPr lang="en-US" altLang="zh-CN" sz="2000" b="0" i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b="0" i="0">
                <a:latin typeface="黑体" panose="02010609060101010101" pitchFamily="49" charset="-122"/>
                <a:ea typeface="黑体" panose="02010609060101010101" pitchFamily="49" charset="-122"/>
              </a:rPr>
              <a:t>在设计思维中，迭代即指在上次设计成果的基础上，根据用的反馈不断修改方案</a:t>
            </a:r>
            <a:endParaRPr lang="en-US" altLang="zh-CN" sz="2000" b="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60497" y="2129204"/>
            <a:ext cx="7056437" cy="5222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800" b="0" i="0">
                <a:latin typeface="黑体" panose="02010609060101010101" pitchFamily="49" charset="-122"/>
                <a:ea typeface="黑体" panose="02010609060101010101" pitchFamily="49" charset="-122"/>
              </a:rPr>
              <a:t>根据测试及反馈的结果，不断更新完善原型</a:t>
            </a:r>
            <a:endParaRPr lang="en-US" altLang="zh-CN" sz="2800" b="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38247" y="5234354"/>
            <a:ext cx="7499350" cy="9540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800" b="0" i="0">
                <a:latin typeface="黑体" panose="02010609060101010101" pitchFamily="49" charset="-122"/>
                <a:ea typeface="黑体" panose="02010609060101010101" pitchFamily="49" charset="-122"/>
              </a:rPr>
              <a:t>在完成产品原型的基础上，观察的使用情况，收集使用反馈，进一步</a:t>
            </a:r>
            <a:endParaRPr lang="en-US" altLang="zh-CN" sz="2800" b="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进化</a:t>
            </a:r>
            <a:r>
              <a:rPr lang="en-US" altLang="zh-CN" dirty="0"/>
              <a:t>/ </a:t>
            </a:r>
            <a:r>
              <a:rPr lang="zh-CN" altLang="en-US" dirty="0"/>
              <a:t>模型迭代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14773" y="1638300"/>
            <a:ext cx="5761038" cy="9540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800" i="0" dirty="0">
                <a:latin typeface="黑体" panose="02010609060101010101" pitchFamily="49" charset="-122"/>
                <a:ea typeface="黑体" panose="02010609060101010101" pitchFamily="49" charset="-122"/>
              </a:rPr>
              <a:t>始终贯穿</a:t>
            </a:r>
            <a:r>
              <a:rPr lang="zh-CN" altLang="en-US" sz="28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r>
              <a:rPr lang="en-US" altLang="zh-CN" sz="28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8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</a:t>
            </a:r>
            <a:r>
              <a:rPr lang="en-US" altLang="zh-CN" sz="28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800" i="0" dirty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迭代</a:t>
            </a:r>
            <a:r>
              <a:rPr lang="zh-CN" altLang="en-US" sz="2800" i="0" dirty="0">
                <a:latin typeface="黑体" panose="02010609060101010101" pitchFamily="49" charset="-122"/>
                <a:ea typeface="黑体" panose="02010609060101010101" pitchFamily="49" charset="-122"/>
              </a:rPr>
              <a:t>的循环，其中测试是迭代过程的关键</a:t>
            </a:r>
            <a:endParaRPr lang="en-US" altLang="zh-CN" sz="28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4"/>
          <p:cNvGrpSpPr/>
          <p:nvPr/>
        </p:nvGrpSpPr>
        <p:grpSpPr bwMode="auto">
          <a:xfrm>
            <a:off x="5233923" y="2579687"/>
            <a:ext cx="4124325" cy="3568700"/>
            <a:chOff x="5032375" y="1689100"/>
            <a:chExt cx="4124325" cy="3568700"/>
          </a:xfrm>
        </p:grpSpPr>
        <p:sp>
          <p:nvSpPr>
            <p:cNvPr id="10" name="AutoShape 6"/>
            <p:cNvSpPr>
              <a:spLocks noChangeArrowheads="1"/>
            </p:cNvSpPr>
            <p:nvPr/>
          </p:nvSpPr>
          <p:spPr bwMode="gray">
            <a:xfrm rot="308465">
              <a:off x="6870700" y="2190750"/>
              <a:ext cx="1590675" cy="170180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597" y="10926"/>
                  </a:moveTo>
                  <a:cubicBezTo>
                    <a:pt x="18598" y="10884"/>
                    <a:pt x="18599" y="10842"/>
                    <a:pt x="18599" y="10800"/>
                  </a:cubicBezTo>
                  <a:cubicBezTo>
                    <a:pt x="18599" y="6497"/>
                    <a:pt x="15115" y="3008"/>
                    <a:pt x="10813" y="3001"/>
                  </a:cubicBezTo>
                  <a:lnTo>
                    <a:pt x="10818" y="0"/>
                  </a:lnTo>
                  <a:cubicBezTo>
                    <a:pt x="16775" y="10"/>
                    <a:pt x="21600" y="4842"/>
                    <a:pt x="21600" y="10800"/>
                  </a:cubicBezTo>
                  <a:cubicBezTo>
                    <a:pt x="21600" y="10858"/>
                    <a:pt x="21599" y="10917"/>
                    <a:pt x="21598" y="10975"/>
                  </a:cubicBezTo>
                  <a:lnTo>
                    <a:pt x="24298" y="11019"/>
                  </a:lnTo>
                  <a:lnTo>
                    <a:pt x="20030" y="15151"/>
                  </a:lnTo>
                  <a:lnTo>
                    <a:pt x="15898" y="10883"/>
                  </a:lnTo>
                  <a:lnTo>
                    <a:pt x="18597" y="10926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>
                    <a:alpha val="78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ltGray">
            <a:xfrm>
              <a:off x="6284913" y="1689100"/>
              <a:ext cx="1319212" cy="1319213"/>
            </a:xfrm>
            <a:prstGeom prst="ellipse">
              <a:avLst/>
            </a:prstGeom>
            <a:gradFill rotWithShape="0">
              <a:gsLst>
                <a:gs pos="0">
                  <a:srgbClr val="FFC000"/>
                </a:gs>
                <a:gs pos="100000">
                  <a:srgbClr val="EAB200"/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2">
                        <a:alpha val="18999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1800" i="0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>
              <a:off x="7542213" y="3502025"/>
              <a:ext cx="1320800" cy="1320800"/>
            </a:xfrm>
            <a:prstGeom prst="ellipse">
              <a:avLst/>
            </a:prstGeom>
            <a:gradFill rotWithShape="0">
              <a:gsLst>
                <a:gs pos="0">
                  <a:schemeClr val="folHlink">
                    <a:gamma/>
                    <a:shade val="3607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6078"/>
                    <a:invGamma/>
                  </a:schemeClr>
                </a:gs>
              </a:gsLst>
              <a:lin ang="2700000" scaled="1"/>
            </a:gradFill>
            <a:ln w="57150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i="0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gray">
            <a:xfrm rot="7527986">
              <a:off x="6196806" y="3612357"/>
              <a:ext cx="1589087" cy="1701800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597" y="10926"/>
                  </a:moveTo>
                  <a:cubicBezTo>
                    <a:pt x="18598" y="10884"/>
                    <a:pt x="18599" y="10842"/>
                    <a:pt x="18599" y="10800"/>
                  </a:cubicBezTo>
                  <a:cubicBezTo>
                    <a:pt x="18599" y="6497"/>
                    <a:pt x="15115" y="3008"/>
                    <a:pt x="10813" y="3001"/>
                  </a:cubicBezTo>
                  <a:lnTo>
                    <a:pt x="10818" y="0"/>
                  </a:lnTo>
                  <a:cubicBezTo>
                    <a:pt x="16775" y="10"/>
                    <a:pt x="21600" y="4842"/>
                    <a:pt x="21600" y="10800"/>
                  </a:cubicBezTo>
                  <a:cubicBezTo>
                    <a:pt x="21600" y="10858"/>
                    <a:pt x="21599" y="10917"/>
                    <a:pt x="21598" y="10975"/>
                  </a:cubicBezTo>
                  <a:lnTo>
                    <a:pt x="24298" y="11019"/>
                  </a:lnTo>
                  <a:lnTo>
                    <a:pt x="20030" y="15151"/>
                  </a:lnTo>
                  <a:lnTo>
                    <a:pt x="15898" y="10883"/>
                  </a:lnTo>
                  <a:lnTo>
                    <a:pt x="18597" y="10926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>
                    <a:alpha val="78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gray">
            <a:xfrm rot="-6384000">
              <a:off x="5267325" y="2381250"/>
              <a:ext cx="1589088" cy="170338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597" y="10926"/>
                  </a:moveTo>
                  <a:cubicBezTo>
                    <a:pt x="18598" y="10884"/>
                    <a:pt x="18599" y="10842"/>
                    <a:pt x="18599" y="10800"/>
                  </a:cubicBezTo>
                  <a:cubicBezTo>
                    <a:pt x="18599" y="6497"/>
                    <a:pt x="15115" y="3008"/>
                    <a:pt x="10813" y="3001"/>
                  </a:cubicBezTo>
                  <a:lnTo>
                    <a:pt x="10818" y="0"/>
                  </a:lnTo>
                  <a:cubicBezTo>
                    <a:pt x="16775" y="10"/>
                    <a:pt x="21600" y="4842"/>
                    <a:pt x="21600" y="10800"/>
                  </a:cubicBezTo>
                  <a:cubicBezTo>
                    <a:pt x="21600" y="10858"/>
                    <a:pt x="21599" y="10917"/>
                    <a:pt x="21598" y="10975"/>
                  </a:cubicBezTo>
                  <a:lnTo>
                    <a:pt x="24298" y="11019"/>
                  </a:lnTo>
                  <a:lnTo>
                    <a:pt x="20030" y="15151"/>
                  </a:lnTo>
                  <a:lnTo>
                    <a:pt x="15898" y="10883"/>
                  </a:lnTo>
                  <a:lnTo>
                    <a:pt x="18597" y="10926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1">
                    <a:alpha val="78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5183188" y="3506788"/>
              <a:ext cx="1320800" cy="1319212"/>
            </a:xfrm>
            <a:prstGeom prst="ellipse">
              <a:avLst/>
            </a:prstGeom>
            <a:gradFill rotWithShape="1"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 w="57150">
              <a:solidFill>
                <a:srgbClr val="EAEAEA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1800" i="0"/>
            </a:p>
          </p:txBody>
        </p:sp>
        <p:grpSp>
          <p:nvGrpSpPr>
            <p:cNvPr id="16" name="Group 12"/>
            <p:cNvGrpSpPr/>
            <p:nvPr/>
          </p:nvGrpSpPr>
          <p:grpSpPr bwMode="auto">
            <a:xfrm rot="10082854">
              <a:off x="6127750" y="2644775"/>
              <a:ext cx="1196975" cy="303213"/>
              <a:chOff x="2598" y="1026"/>
              <a:chExt cx="957" cy="242"/>
            </a:xfrm>
          </p:grpSpPr>
          <p:grpSp>
            <p:nvGrpSpPr>
              <p:cNvPr id="159" name="Group 13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171" name="Group 14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77" name="AutoShape 1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8" name="AutoShape 1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9" name="AutoShape 1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80" name="AutoShape 1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72" name="Group 19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73" name="AutoShape 2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4" name="AutoShape 2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5" name="AutoShape 2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6" name="AutoShape 2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  <p:grpSp>
            <p:nvGrpSpPr>
              <p:cNvPr id="160" name="Group 24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161" name="Group 25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7" name="AutoShape 2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68" name="AutoShape 2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69" name="AutoShape 2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70" name="AutoShape 2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62" name="Group 30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3" name="AutoShape 3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64" name="AutoShape 3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65" name="AutoShape 3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66" name="AutoShape 3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</p:grpSp>
        <p:grpSp>
          <p:nvGrpSpPr>
            <p:cNvPr id="17" name="Group 35"/>
            <p:cNvGrpSpPr/>
            <p:nvPr/>
          </p:nvGrpSpPr>
          <p:grpSpPr bwMode="auto">
            <a:xfrm rot="10082854">
              <a:off x="5032375" y="4465638"/>
              <a:ext cx="1198563" cy="303212"/>
              <a:chOff x="2598" y="1026"/>
              <a:chExt cx="957" cy="242"/>
            </a:xfrm>
          </p:grpSpPr>
          <p:grpSp>
            <p:nvGrpSpPr>
              <p:cNvPr id="137" name="Group 36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149" name="Group 37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5" name="AutoShape 38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6" name="AutoShape 39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7" name="AutoShape 40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8" name="AutoShape 41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50" name="Group 42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1" name="AutoShape 43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2" name="AutoShape 44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3" name="AutoShape 45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54" name="AutoShape 46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  <p:grpSp>
            <p:nvGrpSpPr>
              <p:cNvPr id="138" name="Group 47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139" name="Group 48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45" name="AutoShape 4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6" name="AutoShape 5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7" name="AutoShape 5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8" name="AutoShape 5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40" name="Group 53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41" name="AutoShape 5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2" name="AutoShape 5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3" name="AutoShape 5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44" name="AutoShape 5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</p:grpSp>
        <p:grpSp>
          <p:nvGrpSpPr>
            <p:cNvPr id="18" name="Group 58"/>
            <p:cNvGrpSpPr/>
            <p:nvPr/>
          </p:nvGrpSpPr>
          <p:grpSpPr bwMode="auto">
            <a:xfrm rot="10082854">
              <a:off x="7407275" y="4464050"/>
              <a:ext cx="1196975" cy="303213"/>
              <a:chOff x="2598" y="1026"/>
              <a:chExt cx="957" cy="242"/>
            </a:xfrm>
          </p:grpSpPr>
          <p:grpSp>
            <p:nvGrpSpPr>
              <p:cNvPr id="115" name="Group 59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127" name="Group 60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33" name="AutoShape 6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4" name="AutoShape 6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5" name="AutoShape 6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6" name="AutoShape 6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28" name="Group 65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29" name="AutoShape 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0" name="AutoShape 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1" name="AutoShape 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32" name="AutoShape 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  <p:grpSp>
            <p:nvGrpSpPr>
              <p:cNvPr id="116" name="Group 70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117" name="Group 71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23" name="AutoShape 7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4" name="AutoShape 7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5" name="AutoShape 7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6" name="AutoShape 7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18" name="Group 76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19" name="AutoShape 7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0" name="AutoShape 7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1" name="AutoShape 7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22" name="AutoShape 8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</p:grpSp>
        <p:grpSp>
          <p:nvGrpSpPr>
            <p:cNvPr id="19" name="Group 81"/>
            <p:cNvGrpSpPr/>
            <p:nvPr/>
          </p:nvGrpSpPr>
          <p:grpSpPr bwMode="auto">
            <a:xfrm>
              <a:off x="6675438" y="1809750"/>
              <a:ext cx="1196975" cy="303213"/>
              <a:chOff x="2598" y="1026"/>
              <a:chExt cx="957" cy="242"/>
            </a:xfrm>
          </p:grpSpPr>
          <p:grpSp>
            <p:nvGrpSpPr>
              <p:cNvPr id="93" name="Group 82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105" name="Group 8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11" name="AutoShape 8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12" name="AutoShape 8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13" name="AutoShape 8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14" name="AutoShape 8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106" name="Group 8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07" name="AutoShape 8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8" name="AutoShape 9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9" name="AutoShape 9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10" name="AutoShape 9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  <p:grpSp>
            <p:nvGrpSpPr>
              <p:cNvPr id="94" name="Group 93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95" name="Group 94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01" name="AutoShape 9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2" name="AutoShape 9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3" name="AutoShape 9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4" name="AutoShape 9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96" name="Group 99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97" name="AutoShape 10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98" name="AutoShape 10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99" name="AutoShape 10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100" name="AutoShape 10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</p:grpSp>
        <p:grpSp>
          <p:nvGrpSpPr>
            <p:cNvPr id="20" name="Group 104"/>
            <p:cNvGrpSpPr/>
            <p:nvPr/>
          </p:nvGrpSpPr>
          <p:grpSpPr bwMode="auto">
            <a:xfrm rot="344040">
              <a:off x="7958138" y="3644900"/>
              <a:ext cx="1198562" cy="303213"/>
              <a:chOff x="2598" y="1026"/>
              <a:chExt cx="957" cy="242"/>
            </a:xfrm>
          </p:grpSpPr>
          <p:grpSp>
            <p:nvGrpSpPr>
              <p:cNvPr id="71" name="Group 105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83" name="Group 106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89" name="AutoShape 10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90" name="AutoShape 10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91" name="AutoShape 10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92" name="AutoShape 11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84" name="Group 111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85" name="AutoShape 11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6" name="AutoShape 11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7" name="AutoShape 11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8" name="AutoShape 11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  <p:grpSp>
            <p:nvGrpSpPr>
              <p:cNvPr id="72" name="Group 116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73" name="Group 117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79" name="AutoShape 118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0" name="AutoShape 119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1" name="AutoShape 120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82" name="AutoShape 121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  <p:grpSp>
              <p:nvGrpSpPr>
                <p:cNvPr id="74" name="Group 122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75" name="AutoShape 123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76" name="AutoShape 124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77" name="AutoShape 125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  <p:sp>
                <p:nvSpPr>
                  <p:cNvPr id="78" name="AutoShape 126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1961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sz="20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n"/>
                      <a:defRPr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2pPr>
                    <a:lvl3pPr marL="11430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16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3pPr>
                    <a:lvl4pPr marL="1600200" indent="-228600">
                      <a:lnSpc>
                        <a:spcPct val="12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n"/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细黑" panose="0201060004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i="0"/>
                  </a:p>
                </p:txBody>
              </p:sp>
            </p:grpSp>
          </p:grpSp>
        </p:grpSp>
        <p:grpSp>
          <p:nvGrpSpPr>
            <p:cNvPr id="21" name="Group 127"/>
            <p:cNvGrpSpPr/>
            <p:nvPr/>
          </p:nvGrpSpPr>
          <p:grpSpPr bwMode="auto">
            <a:xfrm rot="-232145">
              <a:off x="5551488" y="3617913"/>
              <a:ext cx="1235075" cy="331787"/>
              <a:chOff x="1824" y="2448"/>
              <a:chExt cx="987" cy="266"/>
            </a:xfrm>
          </p:grpSpPr>
          <p:grpSp>
            <p:nvGrpSpPr>
              <p:cNvPr id="25" name="Group 128"/>
              <p:cNvGrpSpPr/>
              <p:nvPr/>
            </p:nvGrpSpPr>
            <p:grpSpPr bwMode="auto">
              <a:xfrm rot="513316">
                <a:off x="1824" y="2448"/>
                <a:ext cx="957" cy="242"/>
                <a:chOff x="2598" y="1026"/>
                <a:chExt cx="957" cy="242"/>
              </a:xfrm>
            </p:grpSpPr>
            <p:grpSp>
              <p:nvGrpSpPr>
                <p:cNvPr id="49" name="Group 129"/>
                <p:cNvGrpSpPr/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61" name="Group 130"/>
                  <p:cNvGrpSpPr/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67" name="AutoShape 131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8" name="AutoShape 132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9" name="AutoShape 133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70" name="AutoShape 134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  <p:grpSp>
                <p:nvGrpSpPr>
                  <p:cNvPr id="62" name="Group 135"/>
                  <p:cNvGrpSpPr/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63" name="AutoShape 136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4" name="AutoShape 137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5" name="AutoShape 138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6" name="AutoShape 139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</p:grpSp>
            <p:grpSp>
              <p:nvGrpSpPr>
                <p:cNvPr id="50" name="Group 140"/>
                <p:cNvGrpSpPr/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51" name="Group 141"/>
                  <p:cNvGrpSpPr/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57" name="AutoShape 142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58" name="AutoShape 143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59" name="AutoShape 144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60" name="AutoShape 145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  <p:grpSp>
                <p:nvGrpSpPr>
                  <p:cNvPr id="52" name="Group 146"/>
                  <p:cNvGrpSpPr/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53" name="AutoShape 147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54" name="AutoShape 148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55" name="AutoShape 149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56" name="AutoShape 150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</p:grpSp>
          </p:grpSp>
          <p:grpSp>
            <p:nvGrpSpPr>
              <p:cNvPr id="26" name="Group 151"/>
              <p:cNvGrpSpPr/>
              <p:nvPr/>
            </p:nvGrpSpPr>
            <p:grpSpPr bwMode="auto">
              <a:xfrm rot="513316">
                <a:off x="1854" y="2472"/>
                <a:ext cx="957" cy="242"/>
                <a:chOff x="2598" y="1026"/>
                <a:chExt cx="957" cy="242"/>
              </a:xfrm>
            </p:grpSpPr>
            <p:grpSp>
              <p:nvGrpSpPr>
                <p:cNvPr id="27" name="Group 152"/>
                <p:cNvGrpSpPr/>
                <p:nvPr/>
              </p:nvGrpSpPr>
              <p:grpSpPr bwMode="auto">
                <a:xfrm rot="-9970459" flipH="1" flipV="1">
                  <a:off x="2598" y="1026"/>
                  <a:ext cx="957" cy="242"/>
                  <a:chOff x="2532" y="1051"/>
                  <a:chExt cx="893" cy="246"/>
                </a:xfrm>
              </p:grpSpPr>
              <p:grpSp>
                <p:nvGrpSpPr>
                  <p:cNvPr id="39" name="Group 153"/>
                  <p:cNvGrpSpPr/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45" name="AutoShape 154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6" name="AutoShape 155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7" name="AutoShape 156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8" name="AutoShape 157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  <p:grpSp>
                <p:nvGrpSpPr>
                  <p:cNvPr id="40" name="Group 158"/>
                  <p:cNvGrpSpPr/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41" name="AutoShape 159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2" name="AutoShape 160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3" name="AutoShape 161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44" name="AutoShape 162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</p:grpSp>
            <p:grpSp>
              <p:nvGrpSpPr>
                <p:cNvPr id="28" name="Group 163"/>
                <p:cNvGrpSpPr/>
                <p:nvPr/>
              </p:nvGrpSpPr>
              <p:grpSpPr bwMode="auto">
                <a:xfrm rot="-9970459" flipH="1" flipV="1">
                  <a:off x="2688" y="1056"/>
                  <a:ext cx="784" cy="198"/>
                  <a:chOff x="2532" y="1051"/>
                  <a:chExt cx="893" cy="246"/>
                </a:xfrm>
              </p:grpSpPr>
              <p:grpSp>
                <p:nvGrpSpPr>
                  <p:cNvPr id="29" name="Group 164"/>
                  <p:cNvGrpSpPr/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35" name="AutoShape 165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6" name="AutoShape 166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7" name="AutoShape 167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8" name="AutoShape 168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  <p:grpSp>
                <p:nvGrpSpPr>
                  <p:cNvPr id="30" name="Group 169"/>
                  <p:cNvGrpSpPr/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31" name="AutoShape 170"/>
                    <p:cNvSpPr>
                      <a:spLocks noChangeArrowheads="1"/>
                    </p:cNvSpPr>
                    <p:nvPr/>
                  </p:nvSpPr>
                  <p:spPr bwMode="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2" name="AutoShape 171"/>
                    <p:cNvSpPr>
                      <a:spLocks noChangeArrowheads="1"/>
                    </p:cNvSpPr>
                    <p:nvPr/>
                  </p:nvSpPr>
                  <p:spPr bwMode="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3" name="AutoShape 172"/>
                    <p:cNvSpPr>
                      <a:spLocks noChangeArrowheads="1"/>
                    </p:cNvSpPr>
                    <p:nvPr/>
                  </p:nvSpPr>
                  <p:spPr bwMode="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  <p:sp>
                  <p:nvSpPr>
                    <p:cNvPr id="34" name="AutoShape 173"/>
                    <p:cNvSpPr>
                      <a:spLocks noChangeArrowheads="1"/>
                    </p:cNvSpPr>
                    <p:nvPr/>
                  </p:nvSpPr>
                  <p:spPr bwMode="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n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n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n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zh-CN" altLang="en-US" sz="1800" i="0"/>
                    </a:p>
                  </p:txBody>
                </p:sp>
              </p:grpSp>
            </p:grpSp>
          </p:grpSp>
        </p:grpSp>
        <p:sp>
          <p:nvSpPr>
            <p:cNvPr id="22" name="Rectangle 183"/>
            <p:cNvSpPr>
              <a:spLocks noChangeArrowheads="1"/>
            </p:cNvSpPr>
            <p:nvPr/>
          </p:nvSpPr>
          <p:spPr bwMode="gray">
            <a:xfrm>
              <a:off x="6614195" y="2151063"/>
              <a:ext cx="6495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rgbClr val="6282A3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i="0">
                  <a:solidFill>
                    <a:srgbClr val="FFFFFF"/>
                  </a:solidFill>
                  <a:ea typeface="宋体" pitchFamily="2" charset="-122"/>
                </a:rPr>
                <a:t>测试</a:t>
              </a:r>
              <a:endParaRPr lang="en-US" altLang="zh-CN" sz="1800" i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23" name="Rectangle 184"/>
            <p:cNvSpPr>
              <a:spLocks noChangeArrowheads="1"/>
            </p:cNvSpPr>
            <p:nvPr/>
          </p:nvSpPr>
          <p:spPr bwMode="gray">
            <a:xfrm>
              <a:off x="5502944" y="3979863"/>
              <a:ext cx="6495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rgbClr val="6282A3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i="0">
                  <a:solidFill>
                    <a:srgbClr val="FFFFFF"/>
                  </a:solidFill>
                  <a:ea typeface="宋体" pitchFamily="2" charset="-122"/>
                </a:rPr>
                <a:t>迭代</a:t>
              </a:r>
              <a:endParaRPr lang="en-US" altLang="zh-CN" sz="1800" i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24" name="Rectangle 185"/>
            <p:cNvSpPr>
              <a:spLocks noChangeArrowheads="1"/>
            </p:cNvSpPr>
            <p:nvPr/>
          </p:nvSpPr>
          <p:spPr bwMode="gray">
            <a:xfrm>
              <a:off x="7892132" y="3960813"/>
              <a:ext cx="6495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rgbClr val="6282A3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800" i="0">
                  <a:solidFill>
                    <a:srgbClr val="FFFFFF"/>
                  </a:solidFill>
                  <a:ea typeface="宋体" pitchFamily="2" charset="-122"/>
                </a:rPr>
                <a:t>反馈</a:t>
              </a:r>
              <a:endParaRPr lang="en-US" altLang="zh-CN" sz="1800" i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进化</a:t>
            </a:r>
            <a:r>
              <a:rPr lang="en-US" altLang="zh-CN" dirty="0"/>
              <a:t>/ </a:t>
            </a:r>
            <a:r>
              <a:rPr lang="zh-CN" altLang="en-US" dirty="0"/>
              <a:t>模型迭代</a:t>
            </a:r>
          </a:p>
          <a:p>
            <a:pPr lvl="1"/>
            <a:r>
              <a:rPr lang="zh-CN" altLang="en-US" dirty="0"/>
              <a:t>步骤与方法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73553" y="2695209"/>
            <a:ext cx="133191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测试前思考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4403" y="3276234"/>
            <a:ext cx="297021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编写测试脚本</a:t>
            </a:r>
            <a:r>
              <a:rPr lang="en-US" altLang="zh-CN" sz="1600" i="0" dirty="0">
                <a:latin typeface="+mj-ea"/>
                <a:ea typeface="+mj-ea"/>
              </a:rPr>
              <a:t>&amp;</a:t>
            </a:r>
            <a:r>
              <a:rPr lang="zh-CN" altLang="en-US" sz="1600" i="0" dirty="0">
                <a:latin typeface="+mj-ea"/>
                <a:ea typeface="+mj-ea"/>
              </a:rPr>
              <a:t>招募测试者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2078" y="3857259"/>
            <a:ext cx="207486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检测测试环境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2078" y="4438284"/>
            <a:ext cx="207486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预测试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2078" y="5019309"/>
            <a:ext cx="207486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正式测试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02078" y="5600334"/>
            <a:ext cx="2074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latin typeface="+mj-ea"/>
                <a:ea typeface="+mj-ea"/>
              </a:rPr>
              <a:t>统计分析结果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8771" y="1330065"/>
            <a:ext cx="33035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600" i="0" dirty="0">
                <a:latin typeface="+mj-ea"/>
                <a:ea typeface="+mj-ea"/>
              </a:rPr>
              <a:t>5W</a:t>
            </a:r>
            <a:r>
              <a:rPr lang="zh-CN" altLang="en-US" sz="1600" i="0" dirty="0">
                <a:latin typeface="+mj-ea"/>
                <a:ea typeface="+mj-ea"/>
              </a:rPr>
              <a:t>（</a:t>
            </a:r>
            <a:r>
              <a:rPr lang="en-US" altLang="zh-CN" sz="1600" i="0" dirty="0">
                <a:latin typeface="+mj-ea"/>
                <a:ea typeface="+mj-ea"/>
              </a:rPr>
              <a:t>Why When Where Who What</a:t>
            </a:r>
            <a:r>
              <a:rPr lang="zh-CN" altLang="en-US" sz="1600" i="0" dirty="0">
                <a:latin typeface="+mj-ea"/>
                <a:ea typeface="+mj-ea"/>
              </a:rPr>
              <a:t>）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8771" y="1911090"/>
            <a:ext cx="4537075" cy="984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编写测试脚本</a:t>
            </a:r>
            <a:endParaRPr lang="en-US" altLang="zh-CN" sz="1600" i="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400" i="0" dirty="0">
                <a:latin typeface="+mj-ea"/>
                <a:ea typeface="+mj-ea"/>
              </a:rPr>
              <a:t>测试功能：罗列测试功能</a:t>
            </a:r>
            <a:r>
              <a:rPr lang="en-US" altLang="zh-CN" sz="1400" i="0" dirty="0">
                <a:latin typeface="+mj-ea"/>
                <a:ea typeface="+mj-ea"/>
              </a:rPr>
              <a:t>——</a:t>
            </a:r>
            <a:r>
              <a:rPr lang="zh-CN" altLang="en-US" sz="1400" i="0" dirty="0">
                <a:latin typeface="+mj-ea"/>
                <a:ea typeface="+mj-ea"/>
              </a:rPr>
              <a:t>进行任务设计</a:t>
            </a:r>
            <a:endParaRPr lang="en-US" altLang="zh-CN" sz="1400" i="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400" i="0" dirty="0">
                <a:latin typeface="+mj-ea"/>
                <a:ea typeface="+mj-ea"/>
              </a:rPr>
              <a:t>测试流程：设置场景，提出需求</a:t>
            </a:r>
            <a:r>
              <a:rPr lang="en-US" altLang="zh-CN" sz="1400" i="0" dirty="0">
                <a:latin typeface="+mj-ea"/>
                <a:ea typeface="+mj-ea"/>
              </a:rPr>
              <a:t>——</a:t>
            </a:r>
            <a:r>
              <a:rPr lang="zh-CN" altLang="en-US" sz="1400" i="0" dirty="0">
                <a:latin typeface="+mj-ea"/>
                <a:ea typeface="+mj-ea"/>
              </a:rPr>
              <a:t>观察用户，提问用户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28771" y="3777990"/>
            <a:ext cx="45370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预测试</a:t>
            </a: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正式实施可用性测试前的一次模拟，把正式测试的流程走一遍，效果不如意的时候再进行调整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8771" y="4605078"/>
            <a:ext cx="4537075" cy="9858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可用性测试</a:t>
            </a: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采访用户的使用习惯、产品偏好等，将问题放入到场景中，让用户在场景中去完成任务，或引导到脚本中的问题，并对过程进行记录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8771" y="5600440"/>
            <a:ext cx="4537075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测试结果分析</a:t>
            </a: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根据测试脚本和总结大纲整理测试过程中的内容，通常会根据测试脚本的六个维度来整理可用性测试结果</a:t>
            </a:r>
            <a:endParaRPr lang="en-US" altLang="zh-CN" sz="1600" i="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8771" y="3008053"/>
            <a:ext cx="4537075" cy="554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测试过程中需要使用的记录设备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更好的分析用户行为</a:t>
            </a:r>
            <a:endParaRPr lang="en-US" altLang="zh-CN" sz="1400" i="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进化</a:t>
            </a:r>
            <a:r>
              <a:rPr lang="en-US" altLang="zh-CN" dirty="0"/>
              <a:t>/ </a:t>
            </a:r>
            <a:r>
              <a:rPr lang="zh-CN" altLang="en-US" dirty="0"/>
              <a:t>模型迭代</a:t>
            </a:r>
          </a:p>
          <a:p>
            <a:pPr lvl="1"/>
            <a:r>
              <a:rPr lang="zh-CN" altLang="en-US" dirty="0"/>
              <a:t>难点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710529" y="3738808"/>
            <a:ext cx="316865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明确限制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测试问题</a:t>
            </a:r>
            <a:endParaRPr lang="en-US" altLang="zh-CN" sz="20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在迭代过程中，需要对测试的  进行规定，如用户使用习惯、用户喜好等。</a:t>
            </a:r>
            <a:endParaRPr lang="en-US" altLang="zh-CN" sz="1400" i="0" dirty="0"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06154" y="3738808"/>
            <a:ext cx="2952750" cy="1292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观点需来自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用户的表现</a:t>
            </a:r>
            <a:endParaRPr lang="en-US" altLang="zh-CN" sz="20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用户的表现和其自认为的偏好并不完全一致，应关注于用户的，而不是从他们的描述</a:t>
            </a:r>
            <a:endParaRPr lang="en-US" altLang="zh-CN" sz="1400" i="0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54166" y="3738808"/>
            <a:ext cx="2684463" cy="10779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i="0" dirty="0">
                <a:latin typeface="+mj-ea"/>
                <a:ea typeface="+mj-ea"/>
              </a:rPr>
              <a:t>应用测试的</a:t>
            </a:r>
            <a:endParaRPr lang="en-US" altLang="zh-CN" sz="16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2000" i="0" dirty="0">
                <a:latin typeface="+mj-ea"/>
                <a:ea typeface="+mj-ea"/>
              </a:rPr>
              <a:t>所得反馈</a:t>
            </a:r>
            <a:endParaRPr lang="en-US" altLang="zh-CN" sz="2000" i="0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400" i="0" dirty="0">
                <a:latin typeface="+mj-ea"/>
                <a:ea typeface="+mj-ea"/>
              </a:rPr>
              <a:t>整个团队必须仔细研究结果，设定，基于原型进行修改。</a:t>
            </a:r>
            <a:endParaRPr lang="en-US" altLang="zh-CN" sz="1400" i="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工具和技巧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13" y="2903167"/>
            <a:ext cx="27463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179200" y="5351092"/>
            <a:ext cx="29527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i="0" dirty="0">
                <a:latin typeface="+mj-ea"/>
                <a:ea typeface="+mj-ea"/>
              </a:rPr>
              <a:t>碎片化、凌乱型</a:t>
            </a:r>
            <a:endParaRPr lang="en-US" altLang="zh-CN" sz="2800" i="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87713" y="5346330"/>
            <a:ext cx="2952750" cy="52387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2800" i="0">
                <a:latin typeface="黑体" panose="02010609060101010101" pitchFamily="49" charset="-122"/>
                <a:ea typeface="黑体" panose="02010609060101010101" pitchFamily="49" charset="-122"/>
              </a:rPr>
              <a:t>系统化、提炼型</a:t>
            </a:r>
            <a:endParaRPr lang="en-US" altLang="zh-CN" sz="28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箭头: 右 6"/>
          <p:cNvSpPr/>
          <p:nvPr/>
        </p:nvSpPr>
        <p:spPr>
          <a:xfrm>
            <a:off x="5058925" y="3190505"/>
            <a:ext cx="1873250" cy="1152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>
                <a:solidFill>
                  <a:srgbClr val="FFFFFF"/>
                </a:solidFill>
                <a:ea typeface="黑体" panose="02010609060101010101" pitchFamily="49" charset="-122"/>
              </a:rPr>
              <a:t>设计思维工具</a:t>
            </a:r>
          </a:p>
        </p:txBody>
      </p:sp>
      <p:pic>
        <p:nvPicPr>
          <p:cNvPr id="11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63" y="2903167"/>
            <a:ext cx="31067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r="822" b="24709"/>
          <a:stretch>
            <a:fillRect/>
          </a:stretch>
        </p:blipFill>
        <p:spPr>
          <a:xfrm>
            <a:off x="0" y="669817"/>
            <a:ext cx="12192000" cy="6215741"/>
          </a:xfrm>
          <a:custGeom>
            <a:avLst/>
            <a:gdLst>
              <a:gd name="connsiteX0" fmla="*/ 0 w 12192000"/>
              <a:gd name="connsiteY0" fmla="*/ 0 h 6215741"/>
              <a:gd name="connsiteX1" fmla="*/ 12192000 w 12192000"/>
              <a:gd name="connsiteY1" fmla="*/ 0 h 6215741"/>
              <a:gd name="connsiteX2" fmla="*/ 12192000 w 12192000"/>
              <a:gd name="connsiteY2" fmla="*/ 6215741 h 6215741"/>
              <a:gd name="connsiteX3" fmla="*/ 0 w 12192000"/>
              <a:gd name="connsiteY3" fmla="*/ 6215741 h 6215741"/>
              <a:gd name="connsiteX4" fmla="*/ 0 w 12192000"/>
              <a:gd name="connsiteY4" fmla="*/ 0 h 621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215741">
                <a:moveTo>
                  <a:pt x="0" y="0"/>
                </a:moveTo>
                <a:lnTo>
                  <a:pt x="12192000" y="0"/>
                </a:lnTo>
                <a:lnTo>
                  <a:pt x="12192000" y="6215741"/>
                </a:lnTo>
                <a:lnTo>
                  <a:pt x="0" y="621574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t="-7780" r="822" b="100000"/>
          <a:stretch>
            <a:fillRect/>
          </a:stretch>
        </p:blipFill>
        <p:spPr>
          <a:xfrm>
            <a:off x="0" y="27558"/>
            <a:ext cx="12192000" cy="642259"/>
          </a:xfrm>
          <a:custGeom>
            <a:avLst/>
            <a:gdLst>
              <a:gd name="connsiteX0" fmla="*/ 0 w 12192000"/>
              <a:gd name="connsiteY0" fmla="*/ 0 h 642259"/>
              <a:gd name="connsiteX1" fmla="*/ 12192000 w 12192000"/>
              <a:gd name="connsiteY1" fmla="*/ 0 h 642259"/>
              <a:gd name="connsiteX2" fmla="*/ 12192000 w 12192000"/>
              <a:gd name="connsiteY2" fmla="*/ 642259 h 642259"/>
              <a:gd name="connsiteX3" fmla="*/ 0 w 12192000"/>
              <a:gd name="connsiteY3" fmla="*/ 642259 h 642259"/>
              <a:gd name="connsiteX4" fmla="*/ 0 w 12192000"/>
              <a:gd name="connsiteY4" fmla="*/ 0 h 6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42259">
                <a:moveTo>
                  <a:pt x="0" y="0"/>
                </a:moveTo>
                <a:lnTo>
                  <a:pt x="12192000" y="0"/>
                </a:lnTo>
                <a:lnTo>
                  <a:pt x="12192000" y="642259"/>
                </a:lnTo>
                <a:lnTo>
                  <a:pt x="0" y="6422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任意多边形: 形状 17"/>
          <p:cNvSpPr/>
          <p:nvPr/>
        </p:nvSpPr>
        <p:spPr>
          <a:xfrm>
            <a:off x="0" y="1"/>
            <a:ext cx="12192000" cy="3579527"/>
          </a:xfrm>
          <a:custGeom>
            <a:avLst/>
            <a:gdLst>
              <a:gd name="connsiteX0" fmla="*/ 0 w 12192000"/>
              <a:gd name="connsiteY0" fmla="*/ 0 h 3579527"/>
              <a:gd name="connsiteX1" fmla="*/ 12192000 w 12192000"/>
              <a:gd name="connsiteY1" fmla="*/ 0 h 3579527"/>
              <a:gd name="connsiteX2" fmla="*/ 12192000 w 12192000"/>
              <a:gd name="connsiteY2" fmla="*/ 3579527 h 3579527"/>
              <a:gd name="connsiteX3" fmla="*/ 12051007 w 12192000"/>
              <a:gd name="connsiteY3" fmla="*/ 3442671 h 3579527"/>
              <a:gd name="connsiteX4" fmla="*/ 6096000 w 12192000"/>
              <a:gd name="connsiteY4" fmla="*/ 1472389 h 3579527"/>
              <a:gd name="connsiteX5" fmla="*/ 140993 w 12192000"/>
              <a:gd name="connsiteY5" fmla="*/ 3442671 h 3579527"/>
              <a:gd name="connsiteX6" fmla="*/ 0 w 12192000"/>
              <a:gd name="connsiteY6" fmla="*/ 3579527 h 3579527"/>
              <a:gd name="connsiteX7" fmla="*/ 0 w 12192000"/>
              <a:gd name="connsiteY7" fmla="*/ 0 h 357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9527">
                <a:moveTo>
                  <a:pt x="0" y="0"/>
                </a:moveTo>
                <a:lnTo>
                  <a:pt x="12192000" y="0"/>
                </a:lnTo>
                <a:lnTo>
                  <a:pt x="12192000" y="3579527"/>
                </a:lnTo>
                <a:lnTo>
                  <a:pt x="12051007" y="3442671"/>
                </a:lnTo>
                <a:cubicBezTo>
                  <a:pt x="10760441" y="2253944"/>
                  <a:pt x="8574893" y="1472389"/>
                  <a:pt x="6096000" y="1472389"/>
                </a:cubicBezTo>
                <a:cubicBezTo>
                  <a:pt x="3617107" y="1472389"/>
                  <a:pt x="1431560" y="2253944"/>
                  <a:pt x="140993" y="3442671"/>
                </a:cubicBezTo>
                <a:lnTo>
                  <a:pt x="0" y="3579527"/>
                </a:lnTo>
                <a:lnTo>
                  <a:pt x="0" y="0"/>
                </a:lnTo>
                <a:close/>
              </a:path>
            </a:pathLst>
          </a:custGeom>
          <a:solidFill>
            <a:srgbClr val="DD6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6824" y="1474015"/>
            <a:ext cx="12192000" cy="5413169"/>
          </a:xfrm>
          <a:custGeom>
            <a:avLst/>
            <a:gdLst>
              <a:gd name="connsiteX0" fmla="*/ 6096000 w 12192000"/>
              <a:gd name="connsiteY0" fmla="*/ 0 h 5413169"/>
              <a:gd name="connsiteX1" fmla="*/ 12051007 w 12192000"/>
              <a:gd name="connsiteY1" fmla="*/ 1970282 h 5413169"/>
              <a:gd name="connsiteX2" fmla="*/ 12192000 w 12192000"/>
              <a:gd name="connsiteY2" fmla="*/ 2107138 h 5413169"/>
              <a:gd name="connsiteX3" fmla="*/ 12192000 w 12192000"/>
              <a:gd name="connsiteY3" fmla="*/ 5413169 h 5413169"/>
              <a:gd name="connsiteX4" fmla="*/ 0 w 12192000"/>
              <a:gd name="connsiteY4" fmla="*/ 5413169 h 5413169"/>
              <a:gd name="connsiteX5" fmla="*/ 0 w 12192000"/>
              <a:gd name="connsiteY5" fmla="*/ 2107138 h 5413169"/>
              <a:gd name="connsiteX6" fmla="*/ 140993 w 12192000"/>
              <a:gd name="connsiteY6" fmla="*/ 1970282 h 5413169"/>
              <a:gd name="connsiteX7" fmla="*/ 6096000 w 12192000"/>
              <a:gd name="connsiteY7" fmla="*/ 0 h 541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413169">
                <a:moveTo>
                  <a:pt x="6096000" y="0"/>
                </a:moveTo>
                <a:cubicBezTo>
                  <a:pt x="8574893" y="0"/>
                  <a:pt x="10760441" y="781555"/>
                  <a:pt x="12051007" y="1970282"/>
                </a:cubicBezTo>
                <a:lnTo>
                  <a:pt x="12192000" y="2107138"/>
                </a:lnTo>
                <a:lnTo>
                  <a:pt x="12192000" y="5413169"/>
                </a:lnTo>
                <a:lnTo>
                  <a:pt x="0" y="5413169"/>
                </a:lnTo>
                <a:lnTo>
                  <a:pt x="0" y="2107138"/>
                </a:lnTo>
                <a:lnTo>
                  <a:pt x="140993" y="1970282"/>
                </a:lnTo>
                <a:cubicBezTo>
                  <a:pt x="1431560" y="781555"/>
                  <a:pt x="3617107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93000"/>
                </a:schemeClr>
              </a:gs>
              <a:gs pos="100000">
                <a:schemeClr val="bg1">
                  <a:alpha val="94000"/>
                </a:schemeClr>
              </a:gs>
            </a:gsLst>
            <a:lin ang="2700000" scaled="1"/>
          </a:gradFill>
          <a:ln>
            <a:noFill/>
          </a:ln>
          <a:effectLst>
            <a:innerShdw blurRad="63500" dist="50800" dir="189000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338913" y="2754041"/>
            <a:ext cx="7514174" cy="2047292"/>
            <a:chOff x="2785716" y="2754041"/>
            <a:chExt cx="7514174" cy="2047292"/>
          </a:xfrm>
        </p:grpSpPr>
        <p:grpSp>
          <p:nvGrpSpPr>
            <p:cNvPr id="2" name="组合 1"/>
            <p:cNvGrpSpPr/>
            <p:nvPr/>
          </p:nvGrpSpPr>
          <p:grpSpPr>
            <a:xfrm>
              <a:off x="2785716" y="2754041"/>
              <a:ext cx="1569600" cy="2047292"/>
              <a:chOff x="3572559" y="3146312"/>
              <a:chExt cx="1569600" cy="204729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572559" y="3596447"/>
                <a:ext cx="1569600" cy="1569600"/>
              </a:xfrm>
              <a:prstGeom prst="ellipse">
                <a:avLst/>
              </a:prstGeom>
              <a:solidFill>
                <a:srgbClr val="DD6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883580" y="3146312"/>
                <a:ext cx="1125895" cy="2047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9600" dirty="0">
                    <a:solidFill>
                      <a:schemeClr val="bg1"/>
                    </a:solidFill>
                    <a:latin typeface="庞门正道粗书体" panose="02010600030101010101" pitchFamily="2" charset="-122"/>
                    <a:ea typeface="庞门正道粗书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zh-CN" altLang="en-US" sz="9600" dirty="0">
                  <a:solidFill>
                    <a:schemeClr val="bg1"/>
                  </a:solidFill>
                  <a:latin typeface="庞门正道粗书体" panose="02010600030101010101" pitchFamily="2" charset="-122"/>
                  <a:ea typeface="庞门正道粗书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4727729" y="2793226"/>
              <a:ext cx="5572161" cy="1884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8800" dirty="0">
                  <a:solidFill>
                    <a:srgbClr val="DD6D21"/>
                  </a:solidFill>
                  <a:latin typeface="庞门正道粗书体" panose="02010600030101010101" pitchFamily="2" charset="-122"/>
                  <a:ea typeface="庞门正道粗书体" panose="02010600030101010101" pitchFamily="2" charset="-122"/>
                </a:rPr>
                <a:t>章节回顾</a:t>
              </a: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1116094" y="-713015"/>
            <a:ext cx="3031610" cy="27952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212138" y="-966458"/>
            <a:ext cx="2698951" cy="248849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8550011" y="-309031"/>
            <a:ext cx="1762366" cy="16249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987">
            <a:off x="10382087" y="1340196"/>
            <a:ext cx="1507829" cy="139025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848705" y="-505758"/>
            <a:ext cx="1762366" cy="16249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987">
            <a:off x="1315391" y="976488"/>
            <a:ext cx="1507829" cy="1390255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工具和技巧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800160" y="1850003"/>
            <a:ext cx="2160587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solidFill>
                  <a:srgbClr val="FF0000"/>
                </a:solidFill>
                <a:latin typeface="+mj-ea"/>
                <a:ea typeface="+mj-ea"/>
              </a:rPr>
              <a:t>发现</a:t>
            </a:r>
            <a:endParaRPr lang="en-US" altLang="zh-CN" i="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75097" y="1850003"/>
            <a:ext cx="2159000" cy="369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构思</a:t>
            </a:r>
            <a:endParaRPr lang="en-US" altLang="zh-CN" i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67485" y="1850003"/>
            <a:ext cx="2160587" cy="369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进化</a:t>
            </a:r>
            <a:endParaRPr lang="en-US" altLang="zh-CN" i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66997" y="2499290"/>
            <a:ext cx="2160588" cy="3683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解释</a:t>
            </a:r>
            <a:endParaRPr lang="en-US" altLang="zh-CN" i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41935" y="2499290"/>
            <a:ext cx="2159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i="0" dirty="0">
                <a:solidFill>
                  <a:srgbClr val="FF0000"/>
                </a:solidFill>
                <a:latin typeface="+mj-ea"/>
                <a:ea typeface="+mj-ea"/>
              </a:rPr>
              <a:t>实验</a:t>
            </a:r>
            <a:endParaRPr lang="en-US" altLang="zh-CN" i="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09685" y="3367653"/>
            <a:ext cx="2160587" cy="33813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600" i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用户信息采集工具</a:t>
            </a:r>
            <a:endParaRPr lang="en-US" altLang="zh-CN" sz="1600" i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84622" y="3367653"/>
            <a:ext cx="2159000" cy="33813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600" i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创意整理工具</a:t>
            </a:r>
            <a:endParaRPr lang="en-US" altLang="zh-CN" sz="1600" i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077010" y="3367653"/>
            <a:ext cx="2160587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solidFill>
                  <a:srgbClr val="0000FF"/>
                </a:solidFill>
                <a:latin typeface="+mj-ea"/>
                <a:ea typeface="+mj-ea"/>
              </a:rPr>
              <a:t>迭代校正工具</a:t>
            </a:r>
            <a:endParaRPr lang="en-US" altLang="zh-CN" sz="1600" i="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6522" y="4015353"/>
            <a:ext cx="2160588" cy="33813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600" i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问题分析工具</a:t>
            </a:r>
            <a:endParaRPr lang="en-US" altLang="zh-CN" sz="1600" i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51460" y="4015353"/>
            <a:ext cx="215900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600" i="0" dirty="0">
                <a:solidFill>
                  <a:srgbClr val="0000FF"/>
                </a:solidFill>
                <a:latin typeface="+mj-ea"/>
                <a:ea typeface="+mj-ea"/>
              </a:rPr>
              <a:t>快速制作工具</a:t>
            </a:r>
            <a:endParaRPr lang="en-US" altLang="zh-CN" sz="1600" i="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55735" y="5142478"/>
            <a:ext cx="2159000" cy="27781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问卷调查、用户访谈</a:t>
            </a:r>
            <a:endParaRPr lang="en-US" altLang="zh-CN" sz="12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30672" y="5142478"/>
            <a:ext cx="2159000" cy="461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头脑风暴、思维导图、价值链分析法</a:t>
            </a:r>
            <a:endParaRPr lang="en-US" altLang="zh-CN" sz="12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23060" y="5142478"/>
            <a:ext cx="2159000" cy="27781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可用性测试、</a:t>
            </a:r>
            <a:r>
              <a:rPr lang="en-US" altLang="zh-CN" sz="1200" i="0">
                <a:latin typeface="黑体" panose="02010609060101010101" pitchFamily="49" charset="-122"/>
                <a:ea typeface="黑体" panose="02010609060101010101" pitchFamily="49" charset="-122"/>
              </a:rPr>
              <a:t>AB Test</a:t>
            </a:r>
          </a:p>
        </p:txBody>
      </p:sp>
      <p:sp>
        <p:nvSpPr>
          <p:cNvPr id="25" name="矩形 24"/>
          <p:cNvSpPr/>
          <p:nvPr/>
        </p:nvSpPr>
        <p:spPr>
          <a:xfrm>
            <a:off x="4304985" y="5790178"/>
            <a:ext cx="3176587" cy="27781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鱼骨要因分析法、旅程分析法、</a:t>
            </a:r>
            <a:r>
              <a:rPr lang="en-US" altLang="zh-CN" sz="1200" i="0">
                <a:latin typeface="黑体" panose="02010609060101010101" pitchFamily="49" charset="-122"/>
                <a:ea typeface="黑体" panose="02010609060101010101" pitchFamily="49" charset="-122"/>
              </a:rPr>
              <a:t>5why</a:t>
            </a:r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分析法</a:t>
            </a:r>
            <a:endParaRPr lang="en-US" altLang="zh-CN" sz="12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97510" y="5790178"/>
            <a:ext cx="2159000" cy="27781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软件原型制作工具、</a:t>
            </a:r>
            <a:r>
              <a:rPr lang="en-US" altLang="zh-CN" sz="1200" i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sz="1200" i="0">
                <a:latin typeface="黑体" panose="02010609060101010101" pitchFamily="49" charset="-122"/>
                <a:ea typeface="黑体" panose="02010609060101010101" pitchFamily="49" charset="-122"/>
              </a:rPr>
              <a:t>打印</a:t>
            </a:r>
            <a:endParaRPr lang="en-US" altLang="zh-CN" sz="12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2"/>
          <p:cNvCxnSpPr>
            <a:stCxn id="17" idx="2"/>
          </p:cNvCxnSpPr>
          <p:nvPr/>
        </p:nvCxnSpPr>
        <p:spPr>
          <a:xfrm flipH="1">
            <a:off x="4881247" y="3705790"/>
            <a:ext cx="7938" cy="1169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3"/>
          <p:cNvCxnSpPr/>
          <p:nvPr/>
        </p:nvCxnSpPr>
        <p:spPr>
          <a:xfrm flipH="1">
            <a:off x="6292535" y="4436040"/>
            <a:ext cx="7937" cy="1168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4"/>
          <p:cNvCxnSpPr/>
          <p:nvPr/>
        </p:nvCxnSpPr>
        <p:spPr>
          <a:xfrm flipH="1">
            <a:off x="7657785" y="3870890"/>
            <a:ext cx="9525" cy="1168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5"/>
          <p:cNvCxnSpPr/>
          <p:nvPr/>
        </p:nvCxnSpPr>
        <p:spPr>
          <a:xfrm flipH="1">
            <a:off x="8932547" y="4474140"/>
            <a:ext cx="9525" cy="1168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26"/>
          <p:cNvCxnSpPr/>
          <p:nvPr/>
        </p:nvCxnSpPr>
        <p:spPr>
          <a:xfrm flipH="1">
            <a:off x="10216835" y="3889940"/>
            <a:ext cx="9525" cy="1168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游戏概念</a:t>
            </a: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1.2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从想法到概念</a:t>
            </a:r>
          </a:p>
        </p:txBody>
      </p:sp>
      <p:pic>
        <p:nvPicPr>
          <p:cNvPr id="22" name="Picture 2" descr="https://gimg2.baidu.com/image_search/src=http%3A%2F%2Fimg1.duote.com%2Fduoteimg%2FzixunImg%2Flocal%2F2010%2F12%2F01%2F12911801212393.jpg&amp;refer=http%3A%2F%2Fimg1.duote.com&amp;app=2002&amp;size=f9999,10000&amp;q=a80&amp;n=0&amp;g=0n&amp;fmt=jpeg?sec=1631859538&amp;t=74470e38f3a2ace9e168b2abee58b1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57" y="1076326"/>
            <a:ext cx="3240087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3657307" y="4975226"/>
            <a:ext cx="348773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“看看报纸，聊聊天以及做一些生活的琐事对游戏策划者来说同样重要，因为从中可以得到创作灵感，就如同从科幻小说中取材一样。”</a:t>
            </a:r>
            <a:r>
              <a:rPr lang="en-US" altLang="zh-CN" sz="1800" i="0"/>
              <a:t>- Warren Spector</a:t>
            </a:r>
            <a:endParaRPr lang="zh-CN" altLang="en-US" sz="1800" i="0"/>
          </a:p>
        </p:txBody>
      </p:sp>
      <p:pic>
        <p:nvPicPr>
          <p:cNvPr id="24" name="Picture 9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140" y="1076326"/>
            <a:ext cx="3725863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4"/>
          <p:cNvSpPr>
            <a:spLocks noChangeArrowheads="1"/>
          </p:cNvSpPr>
          <p:nvPr/>
        </p:nvSpPr>
        <p:spPr bwMode="auto">
          <a:xfrm>
            <a:off x="7744140" y="4965701"/>
            <a:ext cx="37258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/>
              <a:t>基于Will Crowher在探测和绘制岩洞地图方面的深入研究创作的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从想法到概念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创意说明书</a:t>
            </a:r>
          </a:p>
          <a:p>
            <a:pPr lvl="1"/>
            <a:r>
              <a:rPr lang="zh-CN" altLang="en-US" dirty="0"/>
              <a:t>作品名称</a:t>
            </a:r>
          </a:p>
          <a:p>
            <a:pPr lvl="1"/>
            <a:r>
              <a:rPr lang="zh-CN" altLang="en-US" dirty="0"/>
              <a:t>作品类型</a:t>
            </a:r>
          </a:p>
          <a:p>
            <a:pPr lvl="1"/>
            <a:r>
              <a:rPr lang="zh-CN" altLang="en-US" dirty="0"/>
              <a:t>创意背景</a:t>
            </a:r>
          </a:p>
          <a:p>
            <a:pPr lvl="1"/>
            <a:r>
              <a:rPr lang="zh-CN" altLang="en-US" dirty="0"/>
              <a:t>内容期望</a:t>
            </a:r>
          </a:p>
          <a:p>
            <a:pPr lvl="1"/>
            <a:r>
              <a:rPr lang="zh-CN" altLang="en-US" dirty="0"/>
              <a:t>核心技术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从想法到概念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高级概念表述</a:t>
            </a:r>
          </a:p>
          <a:p>
            <a:pPr lvl="1"/>
            <a:r>
              <a:rPr lang="zh-CN" altLang="en-US" dirty="0"/>
              <a:t>有关游戏内容的两句或者三句话的描述</a:t>
            </a:r>
          </a:p>
          <a:p>
            <a:r>
              <a:rPr lang="zh-CN" altLang="en-US" dirty="0"/>
              <a:t>玩家在游戏中的角色</a:t>
            </a:r>
          </a:p>
          <a:p>
            <a:r>
              <a:rPr lang="zh-CN" altLang="en-US" dirty="0"/>
              <a:t>一种推荐的基本游戏模式</a:t>
            </a:r>
          </a:p>
          <a:p>
            <a:r>
              <a:rPr lang="zh-CN" altLang="en-US" dirty="0"/>
              <a:t>游戏的种类</a:t>
            </a:r>
          </a:p>
          <a:p>
            <a:r>
              <a:rPr lang="zh-CN" altLang="en-US" dirty="0"/>
              <a:t>对游戏目标人群的讨论</a:t>
            </a:r>
          </a:p>
          <a:p>
            <a:r>
              <a:rPr lang="zh-CN" altLang="en-US" dirty="0"/>
              <a:t>可运行机器的名字，以及所需特殊设备细节</a:t>
            </a:r>
          </a:p>
          <a:p>
            <a:r>
              <a:rPr lang="zh-CN" altLang="en-US" dirty="0"/>
              <a:t>采用的许可证</a:t>
            </a:r>
          </a:p>
          <a:p>
            <a:r>
              <a:rPr lang="zh-CN" altLang="en-US" dirty="0"/>
              <a:t>支持的竞争模式</a:t>
            </a:r>
          </a:p>
          <a:p>
            <a:r>
              <a:rPr lang="zh-CN" altLang="en-US" dirty="0"/>
              <a:t>开始、结束；关卡、任务；故事情节大纲</a:t>
            </a:r>
          </a:p>
          <a:p>
            <a:r>
              <a:rPr lang="zh-CN" altLang="en-US" dirty="0"/>
              <a:t>游戏世界的简短描述</a:t>
            </a:r>
          </a:p>
          <a:p>
            <a:r>
              <a:rPr lang="zh-CN" altLang="en-US" dirty="0"/>
              <a:t>附加细节</a:t>
            </a:r>
          </a:p>
          <a:p>
            <a:pPr lvl="1"/>
            <a:r>
              <a:rPr lang="zh-CN" altLang="en-US" dirty="0"/>
              <a:t>游戏潜在的竞争力、独特卖点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从想法到概念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玩家的角色</a:t>
            </a:r>
          </a:p>
          <a:p>
            <a:r>
              <a:rPr lang="zh-CN" altLang="en-US" dirty="0"/>
              <a:t>游戏的类别</a:t>
            </a:r>
          </a:p>
          <a:p>
            <a:r>
              <a:rPr lang="zh-CN" altLang="en-US" dirty="0"/>
              <a:t>定义目标人群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了解你的玩家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GB" altLang="zh-CN" dirty="0" err="1"/>
              <a:t>VandenBerghe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种游戏领域</a:t>
            </a:r>
          </a:p>
          <a:p>
            <a:pPr lvl="1"/>
            <a:r>
              <a:rPr lang="zh-CN" altLang="en-US" dirty="0"/>
              <a:t>新奇：与开放式体验密切相关</a:t>
            </a:r>
          </a:p>
          <a:p>
            <a:pPr lvl="1"/>
            <a:r>
              <a:rPr lang="zh-CN" altLang="en-US" dirty="0"/>
              <a:t>挑战：与责任心的特点紧密联系</a:t>
            </a:r>
          </a:p>
          <a:p>
            <a:pPr lvl="1"/>
            <a:r>
              <a:rPr lang="zh-CN" altLang="en-US" dirty="0"/>
              <a:t>刺激：尤其是通过社交活动来实现，与外向性相关</a:t>
            </a:r>
          </a:p>
          <a:p>
            <a:pPr lvl="1"/>
            <a:r>
              <a:rPr lang="zh-CN" altLang="en-US" dirty="0"/>
              <a:t>和谐：社会和谐和关联这一动机与人格特质的亲和性</a:t>
            </a:r>
          </a:p>
          <a:p>
            <a:pPr lvl="1"/>
            <a:r>
              <a:rPr lang="zh-CN" altLang="en-US" dirty="0"/>
              <a:t>威胁：玩家对它的反应可能与你的期望相反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了解你的玩家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二元思考的危险性</a:t>
            </a:r>
          </a:p>
          <a:p>
            <a:endParaRPr lang="zh-CN" altLang="en-US" dirty="0" err="1"/>
          </a:p>
        </p:txBody>
      </p:sp>
      <p:sp>
        <p:nvSpPr>
          <p:cNvPr id="4" name="任意多边形 7"/>
          <p:cNvSpPr/>
          <p:nvPr/>
        </p:nvSpPr>
        <p:spPr bwMode="auto">
          <a:xfrm>
            <a:off x="4978078" y="2873737"/>
            <a:ext cx="4286250" cy="2432050"/>
          </a:xfrm>
          <a:custGeom>
            <a:avLst/>
            <a:gdLst>
              <a:gd name="connsiteX0" fmla="*/ 0 w 3848100"/>
              <a:gd name="connsiteY0" fmla="*/ 2417233 h 2432050"/>
              <a:gd name="connsiteX1" fmla="*/ 990600 w 3848100"/>
              <a:gd name="connsiteY1" fmla="*/ 2087033 h 2432050"/>
              <a:gd name="connsiteX2" fmla="*/ 1612900 w 3848100"/>
              <a:gd name="connsiteY2" fmla="*/ 347133 h 2432050"/>
              <a:gd name="connsiteX3" fmla="*/ 2082800 w 3848100"/>
              <a:gd name="connsiteY3" fmla="*/ 16933 h 2432050"/>
              <a:gd name="connsiteX4" fmla="*/ 2387600 w 3848100"/>
              <a:gd name="connsiteY4" fmla="*/ 448733 h 2432050"/>
              <a:gd name="connsiteX5" fmla="*/ 2959100 w 3848100"/>
              <a:gd name="connsiteY5" fmla="*/ 2061633 h 2432050"/>
              <a:gd name="connsiteX6" fmla="*/ 3848100 w 3848100"/>
              <a:gd name="connsiteY6" fmla="*/ 2366433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8100" h="2432050">
                <a:moveTo>
                  <a:pt x="0" y="2417233"/>
                </a:moveTo>
                <a:cubicBezTo>
                  <a:pt x="360891" y="2424641"/>
                  <a:pt x="721783" y="2432050"/>
                  <a:pt x="990600" y="2087033"/>
                </a:cubicBezTo>
                <a:cubicBezTo>
                  <a:pt x="1259417" y="1742016"/>
                  <a:pt x="1430867" y="692150"/>
                  <a:pt x="1612900" y="347133"/>
                </a:cubicBezTo>
                <a:cubicBezTo>
                  <a:pt x="1794933" y="2116"/>
                  <a:pt x="1953683" y="0"/>
                  <a:pt x="2082800" y="16933"/>
                </a:cubicBezTo>
                <a:cubicBezTo>
                  <a:pt x="2211917" y="33866"/>
                  <a:pt x="2241550" y="107950"/>
                  <a:pt x="2387600" y="448733"/>
                </a:cubicBezTo>
                <a:cubicBezTo>
                  <a:pt x="2533650" y="789516"/>
                  <a:pt x="2715683" y="1742016"/>
                  <a:pt x="2959100" y="2061633"/>
                </a:cubicBezTo>
                <a:cubicBezTo>
                  <a:pt x="3202517" y="2381250"/>
                  <a:pt x="3848100" y="2366433"/>
                  <a:pt x="3848100" y="2366433"/>
                </a:cubicBezTo>
              </a:path>
            </a:pathLst>
          </a:cu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 dirty="0"/>
          </a:p>
        </p:txBody>
      </p:sp>
      <p:sp>
        <p:nvSpPr>
          <p:cNvPr id="5" name="任意多边形 8"/>
          <p:cNvSpPr/>
          <p:nvPr/>
        </p:nvSpPr>
        <p:spPr bwMode="auto">
          <a:xfrm>
            <a:off x="4263703" y="2870562"/>
            <a:ext cx="4500562" cy="2432050"/>
          </a:xfrm>
          <a:custGeom>
            <a:avLst/>
            <a:gdLst>
              <a:gd name="connsiteX0" fmla="*/ 0 w 3848100"/>
              <a:gd name="connsiteY0" fmla="*/ 2417233 h 2432050"/>
              <a:gd name="connsiteX1" fmla="*/ 990600 w 3848100"/>
              <a:gd name="connsiteY1" fmla="*/ 2087033 h 2432050"/>
              <a:gd name="connsiteX2" fmla="*/ 1612900 w 3848100"/>
              <a:gd name="connsiteY2" fmla="*/ 347133 h 2432050"/>
              <a:gd name="connsiteX3" fmla="*/ 2082800 w 3848100"/>
              <a:gd name="connsiteY3" fmla="*/ 16933 h 2432050"/>
              <a:gd name="connsiteX4" fmla="*/ 2387600 w 3848100"/>
              <a:gd name="connsiteY4" fmla="*/ 448733 h 2432050"/>
              <a:gd name="connsiteX5" fmla="*/ 2959100 w 3848100"/>
              <a:gd name="connsiteY5" fmla="*/ 2061633 h 2432050"/>
              <a:gd name="connsiteX6" fmla="*/ 3848100 w 3848100"/>
              <a:gd name="connsiteY6" fmla="*/ 2366433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8100" h="2432050">
                <a:moveTo>
                  <a:pt x="0" y="2417233"/>
                </a:moveTo>
                <a:cubicBezTo>
                  <a:pt x="360891" y="2424641"/>
                  <a:pt x="721783" y="2432050"/>
                  <a:pt x="990600" y="2087033"/>
                </a:cubicBezTo>
                <a:cubicBezTo>
                  <a:pt x="1259417" y="1742016"/>
                  <a:pt x="1430867" y="692150"/>
                  <a:pt x="1612900" y="347133"/>
                </a:cubicBezTo>
                <a:cubicBezTo>
                  <a:pt x="1794933" y="2116"/>
                  <a:pt x="1953683" y="0"/>
                  <a:pt x="2082800" y="16933"/>
                </a:cubicBezTo>
                <a:cubicBezTo>
                  <a:pt x="2211917" y="33866"/>
                  <a:pt x="2241550" y="107950"/>
                  <a:pt x="2387600" y="448733"/>
                </a:cubicBezTo>
                <a:cubicBezTo>
                  <a:pt x="2533650" y="789516"/>
                  <a:pt x="2715683" y="1742016"/>
                  <a:pt x="2959100" y="2061633"/>
                </a:cubicBezTo>
                <a:cubicBezTo>
                  <a:pt x="3202517" y="2381250"/>
                  <a:pt x="3848100" y="2366433"/>
                  <a:pt x="3848100" y="2366433"/>
                </a:cubicBezTo>
              </a:path>
            </a:pathLst>
          </a:cu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 dirty="0"/>
          </a:p>
        </p:txBody>
      </p:sp>
      <p:cxnSp>
        <p:nvCxnSpPr>
          <p:cNvPr id="6" name="直接箭头连接符 7"/>
          <p:cNvCxnSpPr/>
          <p:nvPr/>
        </p:nvCxnSpPr>
        <p:spPr bwMode="auto">
          <a:xfrm rot="5400000" flipH="1" flipV="1">
            <a:off x="2299965" y="3984987"/>
            <a:ext cx="39274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/>
        </p:nvCxnSpPr>
        <p:spPr bwMode="auto">
          <a:xfrm>
            <a:off x="4263703" y="5732824"/>
            <a:ext cx="5214937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/>
        </p:nvCxnSpPr>
        <p:spPr bwMode="auto">
          <a:xfrm rot="5400000">
            <a:off x="4621684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0"/>
          <p:cNvCxnSpPr/>
          <p:nvPr/>
        </p:nvCxnSpPr>
        <p:spPr bwMode="auto">
          <a:xfrm rot="5400000">
            <a:off x="5120159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1"/>
          <p:cNvCxnSpPr/>
          <p:nvPr/>
        </p:nvCxnSpPr>
        <p:spPr bwMode="auto">
          <a:xfrm rot="5400000">
            <a:off x="5621809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2"/>
          <p:cNvCxnSpPr/>
          <p:nvPr/>
        </p:nvCxnSpPr>
        <p:spPr bwMode="auto">
          <a:xfrm rot="5400000">
            <a:off x="6120284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3"/>
          <p:cNvCxnSpPr/>
          <p:nvPr/>
        </p:nvCxnSpPr>
        <p:spPr bwMode="auto">
          <a:xfrm rot="5400000">
            <a:off x="6621934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4"/>
          <p:cNvCxnSpPr/>
          <p:nvPr/>
        </p:nvCxnSpPr>
        <p:spPr bwMode="auto">
          <a:xfrm rot="5400000">
            <a:off x="7120409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5"/>
          <p:cNvCxnSpPr/>
          <p:nvPr/>
        </p:nvCxnSpPr>
        <p:spPr bwMode="auto">
          <a:xfrm rot="5400000">
            <a:off x="7622059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6"/>
          <p:cNvCxnSpPr/>
          <p:nvPr/>
        </p:nvCxnSpPr>
        <p:spPr bwMode="auto">
          <a:xfrm rot="5400000">
            <a:off x="8120534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7"/>
          <p:cNvCxnSpPr/>
          <p:nvPr/>
        </p:nvCxnSpPr>
        <p:spPr bwMode="auto">
          <a:xfrm rot="5400000">
            <a:off x="8622184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8"/>
          <p:cNvCxnSpPr/>
          <p:nvPr/>
        </p:nvCxnSpPr>
        <p:spPr bwMode="auto">
          <a:xfrm rot="5400000">
            <a:off x="9120659" y="5733618"/>
            <a:ext cx="28575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7"/>
          <p:cNvSpPr txBox="1">
            <a:spLocks noChangeArrowheads="1"/>
          </p:cNvSpPr>
          <p:nvPr/>
        </p:nvSpPr>
        <p:spPr bwMode="auto">
          <a:xfrm>
            <a:off x="4335132" y="2162585"/>
            <a:ext cx="2071604" cy="92344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/>
              <a:t>在一个游戏中选择指定的兴趣指数的被调查者人数</a:t>
            </a:r>
          </a:p>
        </p:txBody>
      </p:sp>
      <p:cxnSp>
        <p:nvCxnSpPr>
          <p:cNvPr id="19" name="直接连接符 20"/>
          <p:cNvCxnSpPr/>
          <p:nvPr/>
        </p:nvCxnSpPr>
        <p:spPr bwMode="auto">
          <a:xfrm>
            <a:off x="7978453" y="2019662"/>
            <a:ext cx="571500" cy="158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1"/>
          <p:cNvCxnSpPr/>
          <p:nvPr/>
        </p:nvCxnSpPr>
        <p:spPr bwMode="auto">
          <a:xfrm>
            <a:off x="7978453" y="2233974"/>
            <a:ext cx="5715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2"/>
          <p:cNvSpPr txBox="1">
            <a:spLocks noChangeArrowheads="1"/>
          </p:cNvSpPr>
          <p:nvPr/>
        </p:nvSpPr>
        <p:spPr bwMode="auto">
          <a:xfrm>
            <a:off x="8692645" y="1805349"/>
            <a:ext cx="1800408" cy="36937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被调查女性数据</a:t>
            </a:r>
          </a:p>
        </p:txBody>
      </p:sp>
      <p:sp>
        <p:nvSpPr>
          <p:cNvPr id="22" name="TextBox 43"/>
          <p:cNvSpPr txBox="1">
            <a:spLocks noChangeArrowheads="1"/>
          </p:cNvSpPr>
          <p:nvPr/>
        </p:nvSpPr>
        <p:spPr bwMode="auto">
          <a:xfrm>
            <a:off x="8692645" y="2078994"/>
            <a:ext cx="1800408" cy="36937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/>
              <a:t>被调查男性数据</a:t>
            </a:r>
          </a:p>
        </p:txBody>
      </p:sp>
      <p:sp>
        <p:nvSpPr>
          <p:cNvPr id="23" name="TextBox 47"/>
          <p:cNvSpPr txBox="1">
            <a:spLocks noChangeArrowheads="1"/>
          </p:cNvSpPr>
          <p:nvPr/>
        </p:nvSpPr>
        <p:spPr bwMode="auto">
          <a:xfrm>
            <a:off x="4620870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1</a:t>
            </a:r>
            <a:endParaRPr lang="zh-CN" altLang="en-US" sz="1800" i="0"/>
          </a:p>
        </p:txBody>
      </p:sp>
      <p:sp>
        <p:nvSpPr>
          <p:cNvPr id="24" name="TextBox 48"/>
          <p:cNvSpPr txBox="1">
            <a:spLocks noChangeArrowheads="1"/>
          </p:cNvSpPr>
          <p:nvPr/>
        </p:nvSpPr>
        <p:spPr bwMode="auto">
          <a:xfrm>
            <a:off x="4120828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0</a:t>
            </a:r>
            <a:endParaRPr lang="zh-CN" altLang="en-US" sz="1800" i="0"/>
          </a:p>
        </p:txBody>
      </p:sp>
      <p:sp>
        <p:nvSpPr>
          <p:cNvPr id="25" name="TextBox 49"/>
          <p:cNvSpPr txBox="1">
            <a:spLocks noChangeArrowheads="1"/>
          </p:cNvSpPr>
          <p:nvPr/>
        </p:nvSpPr>
        <p:spPr bwMode="auto">
          <a:xfrm>
            <a:off x="5620955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3</a:t>
            </a:r>
            <a:endParaRPr lang="zh-CN" altLang="en-US" sz="1800" i="0"/>
          </a:p>
        </p:txBody>
      </p:sp>
      <p:sp>
        <p:nvSpPr>
          <p:cNvPr id="26" name="TextBox 50"/>
          <p:cNvSpPr txBox="1">
            <a:spLocks noChangeArrowheads="1"/>
          </p:cNvSpPr>
          <p:nvPr/>
        </p:nvSpPr>
        <p:spPr bwMode="auto">
          <a:xfrm>
            <a:off x="5120913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2</a:t>
            </a:r>
            <a:endParaRPr lang="zh-CN" altLang="en-US" sz="1800" i="0"/>
          </a:p>
        </p:txBody>
      </p:sp>
      <p:sp>
        <p:nvSpPr>
          <p:cNvPr id="27" name="TextBox 51"/>
          <p:cNvSpPr txBox="1">
            <a:spLocks noChangeArrowheads="1"/>
          </p:cNvSpPr>
          <p:nvPr/>
        </p:nvSpPr>
        <p:spPr bwMode="auto">
          <a:xfrm>
            <a:off x="6606711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5</a:t>
            </a:r>
            <a:endParaRPr lang="zh-CN" altLang="en-US" sz="1800" i="0"/>
          </a:p>
        </p:txBody>
      </p:sp>
      <p:sp>
        <p:nvSpPr>
          <p:cNvPr id="28" name="TextBox 52"/>
          <p:cNvSpPr txBox="1">
            <a:spLocks noChangeArrowheads="1"/>
          </p:cNvSpPr>
          <p:nvPr/>
        </p:nvSpPr>
        <p:spPr bwMode="auto">
          <a:xfrm>
            <a:off x="6106669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4</a:t>
            </a:r>
            <a:endParaRPr lang="zh-CN" altLang="en-US" sz="1800" i="0"/>
          </a:p>
        </p:txBody>
      </p:sp>
      <p:sp>
        <p:nvSpPr>
          <p:cNvPr id="29" name="TextBox 53"/>
          <p:cNvSpPr txBox="1">
            <a:spLocks noChangeArrowheads="1"/>
          </p:cNvSpPr>
          <p:nvPr/>
        </p:nvSpPr>
        <p:spPr bwMode="auto">
          <a:xfrm>
            <a:off x="7621125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7</a:t>
            </a:r>
            <a:endParaRPr lang="zh-CN" altLang="en-US" sz="1800" i="0"/>
          </a:p>
        </p:txBody>
      </p:sp>
      <p:sp>
        <p:nvSpPr>
          <p:cNvPr id="30" name="TextBox 54"/>
          <p:cNvSpPr txBox="1">
            <a:spLocks noChangeArrowheads="1"/>
          </p:cNvSpPr>
          <p:nvPr/>
        </p:nvSpPr>
        <p:spPr bwMode="auto">
          <a:xfrm>
            <a:off x="7121083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6</a:t>
            </a:r>
            <a:endParaRPr lang="zh-CN" altLang="en-US" sz="1800" i="0"/>
          </a:p>
        </p:txBody>
      </p:sp>
      <p:sp>
        <p:nvSpPr>
          <p:cNvPr id="31" name="TextBox 55"/>
          <p:cNvSpPr txBox="1">
            <a:spLocks noChangeArrowheads="1"/>
          </p:cNvSpPr>
          <p:nvPr/>
        </p:nvSpPr>
        <p:spPr bwMode="auto">
          <a:xfrm>
            <a:off x="8606881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9</a:t>
            </a:r>
            <a:endParaRPr lang="zh-CN" altLang="en-US" sz="1800" i="0"/>
          </a:p>
        </p:txBody>
      </p:sp>
      <p:sp>
        <p:nvSpPr>
          <p:cNvPr id="32" name="TextBox 56"/>
          <p:cNvSpPr txBox="1">
            <a:spLocks noChangeArrowheads="1"/>
          </p:cNvSpPr>
          <p:nvPr/>
        </p:nvSpPr>
        <p:spPr bwMode="auto">
          <a:xfrm>
            <a:off x="8106838" y="5877839"/>
            <a:ext cx="31290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8</a:t>
            </a:r>
            <a:endParaRPr lang="zh-CN" altLang="en-US" sz="1800" i="0"/>
          </a:p>
        </p:txBody>
      </p:sp>
      <p:sp>
        <p:nvSpPr>
          <p:cNvPr id="33" name="TextBox 58"/>
          <p:cNvSpPr txBox="1">
            <a:spLocks noChangeArrowheads="1"/>
          </p:cNvSpPr>
          <p:nvPr/>
        </p:nvSpPr>
        <p:spPr bwMode="auto">
          <a:xfrm>
            <a:off x="9062947" y="5877839"/>
            <a:ext cx="441146" cy="36933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i="0"/>
              <a:t>10</a:t>
            </a:r>
            <a:endParaRPr lang="zh-CN" altLang="en-US" sz="1800" i="0"/>
          </a:p>
        </p:txBody>
      </p:sp>
      <p:cxnSp>
        <p:nvCxnSpPr>
          <p:cNvPr id="34" name="直接箭头连接符 35"/>
          <p:cNvCxnSpPr/>
          <p:nvPr/>
        </p:nvCxnSpPr>
        <p:spPr bwMode="auto">
          <a:xfrm rot="10800000">
            <a:off x="7335515" y="2876912"/>
            <a:ext cx="1071563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6"/>
          <p:cNvCxnSpPr/>
          <p:nvPr/>
        </p:nvCxnSpPr>
        <p:spPr bwMode="auto">
          <a:xfrm rot="10800000">
            <a:off x="7335515" y="3732574"/>
            <a:ext cx="1071563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4"/>
          <p:cNvSpPr txBox="1">
            <a:spLocks noChangeArrowheads="1"/>
          </p:cNvSpPr>
          <p:nvPr/>
        </p:nvSpPr>
        <p:spPr bwMode="auto">
          <a:xfrm>
            <a:off x="8678102" y="2662715"/>
            <a:ext cx="1728974" cy="646414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兴趣指数为</a:t>
            </a:r>
            <a:r>
              <a:rPr lang="en-US" altLang="zh-CN" sz="1800" i="0"/>
              <a:t>6</a:t>
            </a:r>
            <a:r>
              <a:rPr lang="zh-CN" altLang="en-US" sz="1800" i="0"/>
              <a:t>的男性的人数</a:t>
            </a:r>
          </a:p>
        </p:txBody>
      </p:sp>
      <p:sp>
        <p:nvSpPr>
          <p:cNvPr id="37" name="TextBox 65"/>
          <p:cNvSpPr txBox="1">
            <a:spLocks noChangeArrowheads="1"/>
          </p:cNvSpPr>
          <p:nvPr/>
        </p:nvSpPr>
        <p:spPr bwMode="auto">
          <a:xfrm>
            <a:off x="8678102" y="3507938"/>
            <a:ext cx="1728974" cy="646414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兴趣指数为</a:t>
            </a:r>
            <a:r>
              <a:rPr lang="en-US" altLang="zh-CN" sz="1800" i="0"/>
              <a:t>6</a:t>
            </a:r>
            <a:r>
              <a:rPr lang="zh-CN" altLang="en-US" sz="1800" i="0"/>
              <a:t>的女性的人数</a:t>
            </a:r>
          </a:p>
        </p:txBody>
      </p:sp>
      <p:sp>
        <p:nvSpPr>
          <p:cNvPr id="38" name="TextBox 38"/>
          <p:cNvSpPr txBox="1">
            <a:spLocks noChangeArrowheads="1"/>
          </p:cNvSpPr>
          <p:nvPr/>
        </p:nvSpPr>
        <p:spPr bwMode="auto">
          <a:xfrm>
            <a:off x="2406327" y="3576801"/>
            <a:ext cx="1785938" cy="7080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i="0" dirty="0">
                <a:solidFill>
                  <a:srgbClr val="DD6D21"/>
                </a:solidFill>
              </a:rPr>
              <a:t>致力于包容性，而不是普遍性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了解你的玩家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忠实游戏者</a:t>
            </a:r>
            <a:r>
              <a:rPr lang="en-GB" altLang="zh-CN" dirty="0"/>
              <a:t>vs</a:t>
            </a:r>
            <a:r>
              <a:rPr lang="zh-CN" altLang="en-US" dirty="0"/>
              <a:t>临时游戏者</a:t>
            </a:r>
          </a:p>
          <a:p>
            <a:r>
              <a:rPr lang="zh-CN" altLang="en-US" dirty="0"/>
              <a:t>人口统计分类</a:t>
            </a:r>
          </a:p>
          <a:p>
            <a:pPr lvl="1"/>
            <a:r>
              <a:rPr lang="zh-CN" altLang="en-US" dirty="0"/>
              <a:t>男人</a:t>
            </a:r>
            <a:r>
              <a:rPr lang="en-GB" altLang="zh-CN" dirty="0"/>
              <a:t>vs</a:t>
            </a:r>
            <a:r>
              <a:rPr lang="zh-CN" altLang="en-US" dirty="0"/>
              <a:t>女人</a:t>
            </a:r>
          </a:p>
          <a:p>
            <a:pPr lvl="1"/>
            <a:r>
              <a:rPr lang="zh-CN" altLang="en-US" dirty="0"/>
              <a:t>孩子</a:t>
            </a:r>
            <a:r>
              <a:rPr lang="en-GB" altLang="zh-CN" dirty="0"/>
              <a:t>vs</a:t>
            </a:r>
            <a:r>
              <a:rPr lang="zh-CN" altLang="en-US" dirty="0"/>
              <a:t>成人</a:t>
            </a:r>
          </a:p>
          <a:p>
            <a:pPr lvl="1"/>
            <a:r>
              <a:rPr lang="zh-CN" altLang="en-US" dirty="0"/>
              <a:t>男孩</a:t>
            </a:r>
            <a:r>
              <a:rPr lang="en-GB" altLang="zh-CN" dirty="0"/>
              <a:t>vs</a:t>
            </a:r>
            <a:r>
              <a:rPr lang="zh-CN" altLang="en-US" dirty="0"/>
              <a:t>女孩</a:t>
            </a:r>
          </a:p>
          <a:p>
            <a:endParaRPr lang="zh-CN" altLang="en-US" dirty="0"/>
          </a:p>
          <a:p>
            <a:endParaRPr lang="zh-CN" altLang="en-US" dirty="0" err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了解你的玩家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Bartle</a:t>
            </a:r>
            <a:r>
              <a:rPr lang="zh-CN" altLang="en-US" dirty="0"/>
              <a:t>分类法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err="1"/>
          </a:p>
        </p:txBody>
      </p:sp>
      <p:grpSp>
        <p:nvGrpSpPr>
          <p:cNvPr id="4" name="组合 9"/>
          <p:cNvGrpSpPr/>
          <p:nvPr/>
        </p:nvGrpSpPr>
        <p:grpSpPr bwMode="auto">
          <a:xfrm>
            <a:off x="4312333" y="2386577"/>
            <a:ext cx="4073525" cy="3313113"/>
            <a:chOff x="-456728" y="2420888"/>
            <a:chExt cx="4073623" cy="3312368"/>
          </a:xfrm>
        </p:grpSpPr>
        <p:cxnSp>
          <p:nvCxnSpPr>
            <p:cNvPr id="5" name="直接箭头连接符 12"/>
            <p:cNvCxnSpPr/>
            <p:nvPr/>
          </p:nvCxnSpPr>
          <p:spPr bwMode="auto">
            <a:xfrm>
              <a:off x="-456728" y="4077072"/>
              <a:ext cx="4073623" cy="0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箭头连接符 13"/>
            <p:cNvCxnSpPr/>
            <p:nvPr/>
          </p:nvCxnSpPr>
          <p:spPr bwMode="auto">
            <a:xfrm>
              <a:off x="1559496" y="2420888"/>
              <a:ext cx="0" cy="3312368"/>
            </a:xfrm>
            <a:prstGeom prst="straightConnector1">
              <a:avLst/>
            </a:prstGeom>
            <a:noFill/>
            <a:ln w="25400" algn="ctr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3736070" y="3858190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>
                <a:solidFill>
                  <a:srgbClr val="FF0000"/>
                </a:solidFill>
              </a:rPr>
              <a:t>互动</a:t>
            </a:r>
          </a:p>
        </p:txBody>
      </p:sp>
      <p:sp>
        <p:nvSpPr>
          <p:cNvPr id="8" name="文本框 16"/>
          <p:cNvSpPr txBox="1">
            <a:spLocks noChangeArrowheads="1"/>
          </p:cNvSpPr>
          <p:nvPr/>
        </p:nvSpPr>
        <p:spPr bwMode="auto">
          <a:xfrm>
            <a:off x="8382683" y="382326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>
                <a:solidFill>
                  <a:srgbClr val="FF0000"/>
                </a:solidFill>
              </a:rPr>
              <a:t>施加行为</a:t>
            </a:r>
          </a:p>
        </p:txBody>
      </p:sp>
      <p:sp>
        <p:nvSpPr>
          <p:cNvPr id="9" name="文本框 17"/>
          <p:cNvSpPr txBox="1">
            <a:spLocks noChangeArrowheads="1"/>
          </p:cNvSpPr>
          <p:nvPr/>
        </p:nvSpPr>
        <p:spPr bwMode="auto">
          <a:xfrm>
            <a:off x="5774420" y="569969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>
                <a:solidFill>
                  <a:srgbClr val="0000FF"/>
                </a:solidFill>
              </a:rPr>
              <a:t>游戏世界</a:t>
            </a:r>
          </a:p>
        </p:txBody>
      </p:sp>
      <p:sp>
        <p:nvSpPr>
          <p:cNvPr id="10" name="文本框 18"/>
          <p:cNvSpPr txBox="1">
            <a:spLocks noChangeArrowheads="1"/>
          </p:cNvSpPr>
          <p:nvPr/>
        </p:nvSpPr>
        <p:spPr bwMode="auto">
          <a:xfrm>
            <a:off x="6042708" y="2015102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>
                <a:solidFill>
                  <a:srgbClr val="0000FF"/>
                </a:solidFill>
              </a:rPr>
              <a:t>玩家</a:t>
            </a:r>
          </a:p>
        </p:txBody>
      </p:sp>
      <p:sp>
        <p:nvSpPr>
          <p:cNvPr id="11" name="文本框 11"/>
          <p:cNvSpPr txBox="1">
            <a:spLocks noChangeArrowheads="1"/>
          </p:cNvSpPr>
          <p:nvPr/>
        </p:nvSpPr>
        <p:spPr bwMode="auto">
          <a:xfrm>
            <a:off x="7736570" y="2384990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杀手</a:t>
            </a:r>
          </a:p>
        </p:txBody>
      </p:sp>
      <p:sp>
        <p:nvSpPr>
          <p:cNvPr id="12" name="文本框 20"/>
          <p:cNvSpPr txBox="1">
            <a:spLocks noChangeArrowheads="1"/>
          </p:cNvSpPr>
          <p:nvPr/>
        </p:nvSpPr>
        <p:spPr bwMode="auto">
          <a:xfrm>
            <a:off x="7504795" y="5331390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成就者</a:t>
            </a:r>
          </a:p>
        </p:txBody>
      </p:sp>
      <p:sp>
        <p:nvSpPr>
          <p:cNvPr id="13" name="文本框 21"/>
          <p:cNvSpPr txBox="1">
            <a:spLocks noChangeArrowheads="1"/>
          </p:cNvSpPr>
          <p:nvPr/>
        </p:nvSpPr>
        <p:spPr bwMode="auto">
          <a:xfrm>
            <a:off x="4388533" y="5325040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探索者</a:t>
            </a:r>
          </a:p>
        </p:txBody>
      </p:sp>
      <p:sp>
        <p:nvSpPr>
          <p:cNvPr id="14" name="文本框 22"/>
          <p:cNvSpPr txBox="1">
            <a:spLocks noChangeArrowheads="1"/>
          </p:cNvSpPr>
          <p:nvPr/>
        </p:nvSpPr>
        <p:spPr bwMode="auto">
          <a:xfrm>
            <a:off x="4312333" y="2304027"/>
            <a:ext cx="903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社交家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219883" y="2197665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0">
                <a:solidFill>
                  <a:srgbClr val="FF0000"/>
                </a:solidFill>
              </a:rPr>
              <a:t>内容</a:t>
            </a:r>
          </a:p>
        </p:txBody>
      </p:sp>
      <p:sp>
        <p:nvSpPr>
          <p:cNvPr id="16" name="文本框 24"/>
          <p:cNvSpPr txBox="1">
            <a:spLocks noChangeArrowheads="1"/>
          </p:cNvSpPr>
          <p:nvPr/>
        </p:nvSpPr>
        <p:spPr bwMode="auto">
          <a:xfrm>
            <a:off x="1219883" y="2743765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0">
                <a:solidFill>
                  <a:srgbClr val="0000FF"/>
                </a:solidFill>
              </a:rPr>
              <a:t>控制</a:t>
            </a:r>
          </a:p>
        </p:txBody>
      </p:sp>
      <p:sp>
        <p:nvSpPr>
          <p:cNvPr id="17" name="文本框 11"/>
          <p:cNvSpPr txBox="1">
            <a:spLocks noChangeArrowheads="1"/>
          </p:cNvSpPr>
          <p:nvPr/>
        </p:nvSpPr>
        <p:spPr bwMode="auto">
          <a:xfrm>
            <a:off x="7736570" y="2388570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杀手</a:t>
            </a:r>
          </a:p>
        </p:txBody>
      </p:sp>
      <p:sp>
        <p:nvSpPr>
          <p:cNvPr id="18" name="文本框 20"/>
          <p:cNvSpPr txBox="1">
            <a:spLocks noChangeArrowheads="1"/>
          </p:cNvSpPr>
          <p:nvPr/>
        </p:nvSpPr>
        <p:spPr bwMode="auto">
          <a:xfrm>
            <a:off x="7504795" y="5334970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成就者</a:t>
            </a:r>
          </a:p>
        </p:txBody>
      </p:sp>
      <p:sp>
        <p:nvSpPr>
          <p:cNvPr id="19" name="文本框 22"/>
          <p:cNvSpPr txBox="1">
            <a:spLocks noChangeArrowheads="1"/>
          </p:cNvSpPr>
          <p:nvPr/>
        </p:nvSpPr>
        <p:spPr bwMode="auto">
          <a:xfrm>
            <a:off x="4312333" y="2307607"/>
            <a:ext cx="903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社交家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设计思维实施</a:t>
            </a: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1.1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了解你的玩家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Bartle</a:t>
            </a:r>
            <a:r>
              <a:rPr lang="zh-CN" altLang="en-US" dirty="0"/>
              <a:t>分类法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err="1"/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4033878" y="3853761"/>
            <a:ext cx="36856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>
                <a:hlinkClick r:id="rId2"/>
              </a:rPr>
              <a:t>http://matthewbarr.co.uk/bartle/</a:t>
            </a:r>
            <a:r>
              <a:rPr lang="en-US" altLang="zh-CN" sz="1800" i="0" dirty="0"/>
              <a:t> </a:t>
            </a:r>
            <a:endParaRPr lang="zh-CN" altLang="en-US" sz="1800" i="0" dirty="0"/>
          </a:p>
        </p:txBody>
      </p:sp>
      <p:sp>
        <p:nvSpPr>
          <p:cNvPr id="21" name="文本框 4"/>
          <p:cNvSpPr txBox="1">
            <a:spLocks noChangeArrowheads="1"/>
          </p:cNvSpPr>
          <p:nvPr/>
        </p:nvSpPr>
        <p:spPr bwMode="auto">
          <a:xfrm>
            <a:off x="4944969" y="3179726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/>
              <a:t>你是什么玩家？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了解你的设备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所有游戏设备都有功能和性能特点，它们定义了游戏的范围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 err="1"/>
          </a:p>
        </p:txBody>
      </p:sp>
      <p:pic>
        <p:nvPicPr>
          <p:cNvPr id="6" name="Picture 9" descr="https://gimg2.baidu.com/image_search/src=http%3A%2F%2Fgss0.baidu.com%2F-vo3dSag_xI4khGko9WTAnF6hhy%2Fzhidao%2Fpic%2Fitem%2F14ce36d3d539b600bf08f16de250352ac75cb722.jpg&amp;refer=http%3A%2F%2Fgss0.baidu.com&amp;app=2002&amp;size=f9999,10000&amp;q=a80&amp;n=0&amp;g=0n&amp;fmt=jpeg?sec=1631962899&amp;t=288cc3098122b45c1c1fc9984468be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56" y="4301476"/>
            <a:ext cx="27622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286256" y="2355413"/>
            <a:ext cx="7477599" cy="1844105"/>
            <a:chOff x="638916" y="2530375"/>
            <a:chExt cx="8181556" cy="2017713"/>
          </a:xfrm>
        </p:grpSpPr>
        <p:pic>
          <p:nvPicPr>
            <p:cNvPr id="8" name="Picture 5" descr="https://gimg2.baidu.com/image_search/src=http%3A%2F%2Fpic.lshou.com%2Fpic%2Fg-search3.alicdn.com%2Fimg%2Fbao%2Fuploaded%2Fi4%2Fi2%2FTB1SJfsHXXXXXaMXXXXXXXXXXXX_%21%210-item_pic.jpg_310x310.jpg&amp;refer=http%3A%2F%2Fpic.lshou.com&amp;app=2002&amp;size=f9999,10000&amp;q=a80&amp;n=0&amp;g=0n&amp;fmt=jpeg?sec=1631962775&amp;t=fb62658719d64f4755a6affe65e37cb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16" y="2531170"/>
              <a:ext cx="2017712" cy="201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https://gimg2.baidu.com/image_search/src=http%3A%2F%2Fgpic1.58cdn.com.cn%2Fglobal%2Fbig%2Fn_v29c0490afdeec4be785d19c019266d8d1.jpg&amp;refer=http%3A%2F%2Fgpic1.58cdn.com.cn&amp;app=2002&amp;size=f9999,10000&amp;q=a80&amp;n=0&amp;g=0n&amp;fmt=jpeg?sec=1631962829&amp;t=a23662acea1fa22bef3ed1422822693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866" y="2535831"/>
              <a:ext cx="3342606" cy="2003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https://gimg2.baidu.com/image_search/src=http%3A%2F%2Fwww.notebookcheck-cn.com%2Fuploads%2Ftx_nbc2%2FHuaweiMateX__1_.JPG&amp;refer=http%3A%2F%2Fwww.notebookcheck-cn.com&amp;app=2002&amp;size=f9999,10000&amp;q=a80&amp;n=0&amp;g=0n&amp;fmt=jpeg?sec=1631962970&amp;t=e060f67ab112fb7c9b18ccd65b6fcfe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456" y="2530375"/>
              <a:ext cx="2520950" cy="201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3" descr="https://gimg2.baidu.com/image_search/src=http%3A%2F%2Fimg3.qjy168.com%2Fprovide%2F2013%2F04%2F30%2F4692944_20130430233248.jpg&amp;refer=http%3A%2F%2Fimg3.qjy168.com&amp;app=2002&amp;size=f9999,10000&amp;q=a80&amp;n=0&amp;g=0n&amp;fmt=jpeg?sec=1631963022&amp;t=82c5feda0f05c84726b5f9e07d8960f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339" y="4301475"/>
            <a:ext cx="1358516" cy="201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æ¥çæºå¾å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228" y="4301475"/>
            <a:ext cx="3024336" cy="201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游戏世界和角色</a:t>
            </a: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1.3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1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什么是游戏世界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游戏通过可玩性提供娱乐，也有很多通过把玩家带入想象的世界</a:t>
            </a:r>
            <a:r>
              <a:rPr lang="en-US" altLang="zh-CN" dirty="0"/>
              <a:t>-</a:t>
            </a:r>
            <a:r>
              <a:rPr lang="zh-CN" altLang="en-US" dirty="0"/>
              <a:t>游戏世界</a:t>
            </a:r>
            <a:r>
              <a:rPr lang="en-US" altLang="zh-CN" dirty="0"/>
              <a:t>-</a:t>
            </a:r>
            <a:r>
              <a:rPr lang="zh-CN" altLang="en-US" dirty="0"/>
              <a:t>提供娱乐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FB8325-0F0E-3540-A2C6-8D244D791E76}"/>
              </a:ext>
            </a:extLst>
          </p:cNvPr>
          <p:cNvGrpSpPr/>
          <p:nvPr/>
        </p:nvGrpSpPr>
        <p:grpSpPr>
          <a:xfrm>
            <a:off x="3003508" y="2525508"/>
            <a:ext cx="6751682" cy="3852143"/>
            <a:chOff x="-1859167" y="1667841"/>
            <a:chExt cx="7721226" cy="4405312"/>
          </a:xfrm>
        </p:grpSpPr>
        <p:pic>
          <p:nvPicPr>
            <p:cNvPr id="9" name="Picture 7" descr="æ¥çæºå¾å">
              <a:extLst>
                <a:ext uri="{FF2B5EF4-FFF2-40B4-BE49-F238E27FC236}">
                  <a16:creationId xmlns:a16="http://schemas.microsoft.com/office/drawing/2014/main" id="{7D65DD1D-9F7A-DF4A-A552-C2C7078B6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59167" y="1667841"/>
              <a:ext cx="3822700" cy="214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æ¥çæºå¾å">
              <a:extLst>
                <a:ext uri="{FF2B5EF4-FFF2-40B4-BE49-F238E27FC236}">
                  <a16:creationId xmlns:a16="http://schemas.microsoft.com/office/drawing/2014/main" id="{7080F846-77C3-8943-9601-832D21EB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772" y="1667841"/>
              <a:ext cx="3824287" cy="214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æ¥çæºå¾å">
              <a:extLst>
                <a:ext uri="{FF2B5EF4-FFF2-40B4-BE49-F238E27FC236}">
                  <a16:creationId xmlns:a16="http://schemas.microsoft.com/office/drawing/2014/main" id="{0C16F342-4ED4-2843-8590-4A9998DF0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59167" y="3912566"/>
              <a:ext cx="3822700" cy="215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5" descr="æ¥çæºå¾å">
              <a:extLst>
                <a:ext uri="{FF2B5EF4-FFF2-40B4-BE49-F238E27FC236}">
                  <a16:creationId xmlns:a16="http://schemas.microsoft.com/office/drawing/2014/main" id="{91BA5B84-86B1-B54F-9D17-FF81B2987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297" y="3933203"/>
              <a:ext cx="3814762" cy="213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897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什么是游戏世界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模拟的世界、想象的地方、游戏事件发生的地方</a:t>
            </a:r>
          </a:p>
          <a:p>
            <a:r>
              <a:rPr lang="zh-CN" altLang="en-US" dirty="0"/>
              <a:t>不是所有的游戏都有游戏世界</a:t>
            </a:r>
          </a:p>
          <a:p>
            <a:pPr lvl="1"/>
            <a:r>
              <a:rPr lang="zh-CN" altLang="en-US" dirty="0"/>
              <a:t>踢足球 </a:t>
            </a:r>
          </a:p>
          <a:p>
            <a:pPr lvl="1"/>
            <a:r>
              <a:rPr lang="zh-CN" altLang="en-US" dirty="0"/>
              <a:t>抽象游戏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Picture 4" descr="æ¥çæºå¾å">
            <a:extLst>
              <a:ext uri="{FF2B5EF4-FFF2-40B4-BE49-F238E27FC236}">
                <a16:creationId xmlns:a16="http://schemas.microsoft.com/office/drawing/2014/main" id="{0DF118CD-3A8B-B74B-98F7-A10484EC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69" y="3716420"/>
            <a:ext cx="3489325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æ¥çæºå¾å">
            <a:extLst>
              <a:ext uri="{FF2B5EF4-FFF2-40B4-BE49-F238E27FC236}">
                <a16:creationId xmlns:a16="http://schemas.microsoft.com/office/drawing/2014/main" id="{AED6F8FF-A753-4449-A3B4-DF28E159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57" y="3735470"/>
            <a:ext cx="348773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865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游戏世界的维度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游戏世界是用很多属性定义的，一定的属性又是相互联系的，这些相互联系的属性也叫游戏世界的维度</a:t>
            </a:r>
          </a:p>
          <a:p>
            <a:pPr lvl="1"/>
            <a:r>
              <a:rPr lang="zh-CN" altLang="en-US" dirty="0"/>
              <a:t>物理维度</a:t>
            </a:r>
          </a:p>
          <a:p>
            <a:pPr lvl="1"/>
            <a:r>
              <a:rPr lang="zh-CN" altLang="en-US" dirty="0"/>
              <a:t>时间维度</a:t>
            </a:r>
          </a:p>
          <a:p>
            <a:pPr lvl="1"/>
            <a:r>
              <a:rPr lang="zh-CN" altLang="en-US" dirty="0"/>
              <a:t>环境维度</a:t>
            </a:r>
          </a:p>
          <a:p>
            <a:pPr lvl="1"/>
            <a:r>
              <a:rPr lang="zh-CN" altLang="en-US" dirty="0"/>
              <a:t>感情维度</a:t>
            </a:r>
          </a:p>
          <a:p>
            <a:pPr lvl="1"/>
            <a:r>
              <a:rPr lang="zh-CN" altLang="en-US" dirty="0"/>
              <a:t>道德维度</a:t>
            </a:r>
          </a:p>
          <a:p>
            <a:pPr lvl="1"/>
            <a:r>
              <a:rPr lang="zh-CN" altLang="en-US" dirty="0"/>
              <a:t>现实主义特征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Picture 3" descr="G:\lec\Untitled.png">
            <a:extLst>
              <a:ext uri="{FF2B5EF4-FFF2-40B4-BE49-F238E27FC236}">
                <a16:creationId xmlns:a16="http://schemas.microsoft.com/office/drawing/2014/main" id="{B6A1F5F5-D73D-D540-898B-1554507F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83" y="2514709"/>
            <a:ext cx="6039314" cy="379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95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角色开发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游戏角色在大多数电子游戏中都承担娱乐我们的主要作用</a:t>
            </a:r>
          </a:p>
          <a:p>
            <a:r>
              <a:rPr lang="zh-CN" altLang="en-US" dirty="0"/>
              <a:t>玩家控制和交互的角色能够使游戏世界更加真实 </a:t>
            </a:r>
          </a:p>
          <a:p>
            <a:r>
              <a:rPr lang="zh-CN" altLang="en-US" dirty="0"/>
              <a:t>不是所有游戏都需要一个主角，但是他们的存在能为游戏增添生气和温度</a:t>
            </a:r>
          </a:p>
          <a:p>
            <a:r>
              <a:rPr lang="zh-CN" altLang="en-US" dirty="0"/>
              <a:t>如果游戏带有故事情节，那么主角的存在几乎不可或缺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554069F0-99F6-F742-989C-59A891793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988" y="4621228"/>
            <a:ext cx="68178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b="0" i="0" dirty="0">
                <a:solidFill>
                  <a:srgbClr val="DD6D21"/>
                </a:solidFill>
              </a:rPr>
              <a:t>哈利，我们是什么样的人取决于我们的 选择，而不是我们的能力</a:t>
            </a:r>
            <a:endParaRPr lang="en-US" altLang="zh-CN" sz="1800" b="0" i="0" dirty="0">
              <a:solidFill>
                <a:srgbClr val="DD6D2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1800" b="0" dirty="0">
              <a:solidFill>
                <a:srgbClr val="DD6D21"/>
              </a:solidFill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 b="0" i="0" dirty="0">
                <a:solidFill>
                  <a:srgbClr val="DD6D21"/>
                </a:solidFill>
              </a:rPr>
              <a:t> ——J.K.</a:t>
            </a:r>
            <a:r>
              <a:rPr lang="zh-CN" altLang="en-US" sz="1800" b="0" i="0" dirty="0">
                <a:solidFill>
                  <a:srgbClr val="DD6D21"/>
                </a:solidFill>
              </a:rPr>
              <a:t>罗琳，</a:t>
            </a:r>
            <a:r>
              <a:rPr lang="en-US" altLang="zh-CN" sz="1800" b="0" i="0" dirty="0">
                <a:solidFill>
                  <a:srgbClr val="DD6D21"/>
                </a:solidFill>
              </a:rPr>
              <a:t>《</a:t>
            </a:r>
            <a:r>
              <a:rPr lang="zh-CN" altLang="en-US" sz="1800" b="0" i="0" dirty="0">
                <a:solidFill>
                  <a:srgbClr val="DD6D21"/>
                </a:solidFill>
              </a:rPr>
              <a:t>哈利波特和密室</a:t>
            </a:r>
            <a:r>
              <a:rPr lang="en-US" altLang="zh-CN" sz="1800" b="0" i="0" dirty="0">
                <a:solidFill>
                  <a:srgbClr val="DD6D21"/>
                </a:solidFill>
              </a:rPr>
              <a:t>》</a:t>
            </a:r>
            <a:endParaRPr lang="zh-CN" altLang="en-US" sz="1800" b="0" i="0" dirty="0">
              <a:solidFill>
                <a:srgbClr val="DD6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74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角色设计的目标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能够吸引人的角色</a:t>
            </a:r>
          </a:p>
          <a:p>
            <a:r>
              <a:rPr lang="zh-CN" altLang="en-US" dirty="0"/>
              <a:t>人们能够信服的人物角色</a:t>
            </a:r>
          </a:p>
          <a:p>
            <a:r>
              <a:rPr lang="zh-CN" altLang="en-US" dirty="0"/>
              <a:t>玩家能够了解的人物角色</a:t>
            </a:r>
          </a:p>
          <a:p>
            <a:r>
              <a:rPr lang="zh-CN" altLang="en-US" dirty="0"/>
              <a:t>在达到上述目标的同时，有足够的个性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499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角色创作的深度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描述角色位置、健康状态、财富、感情状态、跟其他人的关系的数据值</a:t>
            </a:r>
          </a:p>
          <a:p>
            <a:pPr lvl="2"/>
            <a:r>
              <a:rPr lang="zh-CN" altLang="en-US" dirty="0"/>
              <a:t>状态属性：频繁改动、改动数值很大的属性</a:t>
            </a:r>
          </a:p>
          <a:p>
            <a:pPr lvl="2"/>
            <a:r>
              <a:rPr lang="zh-CN" altLang="en-US" dirty="0"/>
              <a:t>特征属性：改变不频繁、改变数值很小的属性</a:t>
            </a:r>
          </a:p>
          <a:p>
            <a:pPr lvl="1"/>
            <a:r>
              <a:rPr lang="zh-CN" altLang="en-US" dirty="0"/>
              <a:t>近几年，更多游戏开始尝试对社会关系和感情状态进行建模</a:t>
            </a:r>
          </a:p>
          <a:p>
            <a:pPr lvl="2"/>
            <a:r>
              <a:rPr lang="zh-CN" altLang="en-US" dirty="0"/>
              <a:t>特征属性：整洁、外向、积极、顽皮及和蔼等</a:t>
            </a:r>
          </a:p>
          <a:p>
            <a:pPr lvl="2"/>
            <a:r>
              <a:rPr lang="zh-CN" altLang="en-US" dirty="0"/>
              <a:t>状态属性：饥饿、舒适、卫生、活力、娱乐、社会和代表模拟市民个人需要的空间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757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角色创作的深度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维度</a:t>
            </a:r>
          </a:p>
          <a:p>
            <a:pPr lvl="1"/>
            <a:r>
              <a:rPr lang="zh-CN" altLang="en-US" dirty="0"/>
              <a:t>零维</a:t>
            </a:r>
          </a:p>
          <a:p>
            <a:pPr lvl="2"/>
            <a:r>
              <a:rPr lang="zh-CN" altLang="en-US" dirty="0"/>
              <a:t>只会表现出离散的情绪状态</a:t>
            </a:r>
          </a:p>
          <a:p>
            <a:pPr lvl="1"/>
            <a:r>
              <a:rPr lang="zh-CN" altLang="en-US" dirty="0"/>
              <a:t>一维</a:t>
            </a:r>
          </a:p>
          <a:p>
            <a:pPr lvl="2"/>
            <a:r>
              <a:rPr lang="zh-CN" altLang="en-US" dirty="0"/>
              <a:t>只有一种简单的变化来表现感情或者态度的变化</a:t>
            </a:r>
          </a:p>
          <a:p>
            <a:pPr lvl="1"/>
            <a:r>
              <a:rPr lang="zh-CN" altLang="en-US" dirty="0"/>
              <a:t>二维</a:t>
            </a:r>
          </a:p>
          <a:p>
            <a:pPr lvl="2"/>
            <a:r>
              <a:rPr lang="zh-CN" altLang="en-US" dirty="0"/>
              <a:t>通常用表达他们的感情冲动的多种变量来描述，但是那些感情冲动并不冲突，即分表描述完全不同的领域</a:t>
            </a:r>
          </a:p>
          <a:p>
            <a:pPr lvl="1"/>
            <a:r>
              <a:rPr lang="zh-CN" altLang="en-US" dirty="0"/>
              <a:t>三维</a:t>
            </a:r>
          </a:p>
          <a:p>
            <a:pPr lvl="2"/>
            <a:r>
              <a:rPr lang="zh-CN" altLang="en-US" dirty="0"/>
              <a:t>拥有多种感情状态，而且这些状态可能会产生冲突，会导致他们前后的行为矛盾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19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IDEO</a:t>
            </a:r>
            <a:r>
              <a:rPr lang="zh-CN" altLang="en-US" dirty="0"/>
              <a:t>模型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34" y="2114827"/>
            <a:ext cx="8742363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6EB7D3-DD57-5C00-5F75-AD5FDD2A9416}"/>
              </a:ext>
            </a:extLst>
          </p:cNvPr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E33D5E-1379-CB39-3FB2-A99E9144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306CEA5-4C78-9A03-48F3-07B41DBA2C02}"/>
              </a:ext>
            </a:extLst>
          </p:cNvPr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F48FD-2FA6-A1FD-8FE8-842A7BE40097}"/>
              </a:ext>
            </a:extLst>
          </p:cNvPr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1D091-A5AC-E661-6793-40F23DB3D3ED}"/>
              </a:ext>
            </a:extLst>
          </p:cNvPr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游戏可玩性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9115E86-83CF-5112-C50A-D4C764E27987}"/>
              </a:ext>
            </a:extLst>
          </p:cNvPr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8E5251-A24A-0853-C6ED-B53B4DD5E3CC}"/>
              </a:ext>
            </a:extLst>
          </p:cNvPr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1.4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41CDB20-2295-963C-251F-1B5173FD3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C32FD4-8AE8-0F43-579F-74CF3F7327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DF3B8E-4E35-9C59-993D-793E133B30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47435E4-B2FD-AB74-C603-FBB71E4D01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C748006-D912-70FC-D387-BA76192B11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4D7CDB1-B6A0-C353-C9DD-216F31B4CE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7AC4FB0-7951-4E45-BF01-A42FF41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34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自定义型玩法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很多游戏允许玩家从大量角色中选择一个化身代表自己，用各种方法对这个化身进行自定义，提供玩家一个在游戏世界里表达自己个性的机会</a:t>
            </a:r>
          </a:p>
          <a:p>
            <a:pPr lvl="1"/>
            <a:r>
              <a:rPr lang="zh-CN" altLang="en-US" dirty="0"/>
              <a:t>化身选择</a:t>
            </a:r>
          </a:p>
          <a:p>
            <a:pPr lvl="2"/>
            <a:r>
              <a:rPr lang="zh-CN" altLang="en-US" dirty="0"/>
              <a:t>允许玩家从很多预定的化身中选择</a:t>
            </a:r>
          </a:p>
          <a:p>
            <a:pPr lvl="1"/>
            <a:r>
              <a:rPr lang="zh-CN" altLang="en-US" dirty="0"/>
              <a:t>化身定制</a:t>
            </a:r>
          </a:p>
          <a:p>
            <a:pPr lvl="2"/>
            <a:r>
              <a:rPr lang="zh-CN" altLang="en-US" dirty="0"/>
              <a:t>允许玩家选择可替换的元素来修改自己角色的外貌或能力</a:t>
            </a:r>
          </a:p>
          <a:p>
            <a:pPr lvl="1"/>
            <a:r>
              <a:rPr lang="zh-CN" altLang="en-US" dirty="0"/>
              <a:t>化身构造</a:t>
            </a:r>
          </a:p>
          <a:p>
            <a:pPr lvl="2"/>
            <a:r>
              <a:rPr lang="zh-CN" altLang="en-US" dirty="0"/>
              <a:t>可以从零开始构造自己的角色，从一套可用的选择里挑选每个细节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880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自定义型玩法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玩家在构造或定制化身时修改的特性称为属性</a:t>
            </a:r>
          </a:p>
          <a:p>
            <a:pPr lvl="1"/>
            <a:r>
              <a:rPr lang="zh-CN" altLang="en-US" dirty="0"/>
              <a:t>功能属性：影响游戏过程</a:t>
            </a:r>
          </a:p>
          <a:p>
            <a:pPr lvl="2"/>
            <a:r>
              <a:rPr lang="zh-CN" altLang="en-US" dirty="0"/>
              <a:t>特征属性：决定游戏的基本方面，变化缓慢或者基本不变</a:t>
            </a:r>
          </a:p>
          <a:p>
            <a:pPr lvl="2"/>
            <a:r>
              <a:rPr lang="zh-CN" altLang="en-US" dirty="0"/>
              <a:t>状态属性：表明角色当前状况、可以频繁的变化</a:t>
            </a:r>
          </a:p>
          <a:p>
            <a:pPr lvl="1"/>
            <a:r>
              <a:rPr lang="zh-CN" altLang="en-US" dirty="0"/>
              <a:t>装饰性属性：不影响游戏过程</a:t>
            </a:r>
          </a:p>
          <a:p>
            <a:pPr lvl="2"/>
            <a:r>
              <a:rPr lang="zh-CN" altLang="en-US" dirty="0"/>
              <a:t>又叫审美属性</a:t>
            </a:r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640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创造型玩法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给玩家提供设计或者建造东西的机会</a:t>
            </a:r>
          </a:p>
          <a:p>
            <a:pPr lvl="1"/>
            <a:r>
              <a:rPr lang="zh-CN" altLang="en-US" dirty="0"/>
              <a:t>受限创造型玩法</a:t>
            </a:r>
          </a:p>
          <a:p>
            <a:pPr lvl="2"/>
            <a:r>
              <a:rPr lang="zh-CN" altLang="en-US" dirty="0"/>
              <a:t>受经济限制的玩法</a:t>
            </a:r>
          </a:p>
          <a:p>
            <a:pPr lvl="2"/>
            <a:r>
              <a:rPr lang="zh-CN" altLang="en-US" dirty="0"/>
              <a:t>按照物理标准创造</a:t>
            </a:r>
          </a:p>
          <a:p>
            <a:pPr lvl="2"/>
            <a:r>
              <a:rPr lang="zh-CN" altLang="en-US" dirty="0"/>
              <a:t>按照美学标准创造</a:t>
            </a:r>
          </a:p>
          <a:p>
            <a:pPr lvl="1"/>
            <a:r>
              <a:rPr lang="zh-CN" altLang="en-US" dirty="0"/>
              <a:t>自由创造型玩法</a:t>
            </a:r>
          </a:p>
          <a:p>
            <a:r>
              <a:rPr lang="zh-CN" altLang="en-US" dirty="0"/>
              <a:t>应该允许玩家随时把他们的发明保存起来，那么就可以重新加载以继续研究</a:t>
            </a:r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429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挑战与动作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挑战的类型</a:t>
            </a:r>
          </a:p>
          <a:p>
            <a:pPr lvl="1"/>
            <a:r>
              <a:rPr lang="zh-CN" altLang="en-US" dirty="0"/>
              <a:t>显式挑战：直接告诉玩家</a:t>
            </a:r>
          </a:p>
          <a:p>
            <a:pPr lvl="1"/>
            <a:r>
              <a:rPr lang="zh-CN" altLang="en-US" dirty="0"/>
              <a:t>隐式挑战：让玩家自己发现</a:t>
            </a:r>
          </a:p>
          <a:p>
            <a:r>
              <a:rPr lang="zh-CN" altLang="en-US" dirty="0"/>
              <a:t>提供玩家关于最高级别和最低级别的挑战说明</a:t>
            </a:r>
          </a:p>
          <a:p>
            <a:r>
              <a:rPr lang="zh-CN" altLang="en-US" dirty="0"/>
              <a:t>让玩家自己去发现怎样到达中间级别的挑战</a:t>
            </a:r>
          </a:p>
          <a:p>
            <a:r>
              <a:rPr lang="zh-CN" altLang="en-US" dirty="0"/>
              <a:t>告诉玩家关于胜利条件的信息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90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挑战与动作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绝对难度：要求的固有技能和压力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A6BAAB7-7808-284B-AD26-2E114310A8A1}"/>
              </a:ext>
            </a:extLst>
          </p:cNvPr>
          <p:cNvCxnSpPr/>
          <p:nvPr/>
        </p:nvCxnSpPr>
        <p:spPr>
          <a:xfrm>
            <a:off x="3350444" y="5707584"/>
            <a:ext cx="4929188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30AB8DD-A630-EF4B-8D00-40FEBD636356}"/>
              </a:ext>
            </a:extLst>
          </p:cNvPr>
          <p:cNvCxnSpPr/>
          <p:nvPr/>
        </p:nvCxnSpPr>
        <p:spPr>
          <a:xfrm rot="5400000" flipH="1" flipV="1">
            <a:off x="1598638" y="3957365"/>
            <a:ext cx="3502025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>
            <a:extLst>
              <a:ext uri="{FF2B5EF4-FFF2-40B4-BE49-F238E27FC236}">
                <a16:creationId xmlns:a16="http://schemas.microsoft.com/office/drawing/2014/main" id="{BAE57062-40B2-124D-8CBE-F02E9CF98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919" y="5779021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压力（时间压力的效果）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3C25DE9-A4E2-7D49-BF26-91D89E585F93}"/>
              </a:ext>
            </a:extLst>
          </p:cNvPr>
          <p:cNvSpPr/>
          <p:nvPr/>
        </p:nvSpPr>
        <p:spPr>
          <a:xfrm>
            <a:off x="3850507" y="2564334"/>
            <a:ext cx="214312" cy="2143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54B42FF-76A6-E14C-BB07-9D11A36B6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182" y="2480196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高尔夫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EB7B2B4-DA6D-4F4F-AB84-A0FFCDDE9A11}"/>
              </a:ext>
            </a:extLst>
          </p:cNvPr>
          <p:cNvSpPr/>
          <p:nvPr/>
        </p:nvSpPr>
        <p:spPr>
          <a:xfrm>
            <a:off x="3850507" y="3064396"/>
            <a:ext cx="214312" cy="2143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C3C9EEF5-B336-F041-B1CE-29B9F2396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182" y="2980259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象棋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BFF280D-5626-904E-A008-FE785E4DF529}"/>
              </a:ext>
            </a:extLst>
          </p:cNvPr>
          <p:cNvSpPr/>
          <p:nvPr/>
        </p:nvSpPr>
        <p:spPr>
          <a:xfrm>
            <a:off x="3850507" y="4434409"/>
            <a:ext cx="214312" cy="2143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C896D460-F57F-5F48-BA78-EC4367345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182" y="4350271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冒险游戏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9FAE338-548F-2845-B7AA-90B43756CCCD}"/>
              </a:ext>
            </a:extLst>
          </p:cNvPr>
          <p:cNvSpPr/>
          <p:nvPr/>
        </p:nvSpPr>
        <p:spPr>
          <a:xfrm>
            <a:off x="3850507" y="5136084"/>
            <a:ext cx="214312" cy="2143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B6C9FB49-F137-CF44-BABA-4B110E86F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182" y="5051946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益智游戏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1A0195D-0AC4-554B-B199-3BC37A89F7FB}"/>
              </a:ext>
            </a:extLst>
          </p:cNvPr>
          <p:cNvSpPr/>
          <p:nvPr/>
        </p:nvSpPr>
        <p:spPr>
          <a:xfrm>
            <a:off x="5350694" y="4791596"/>
            <a:ext cx="214313" cy="2143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2F08681F-70DE-0D4E-8437-484A7127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369" y="470745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动作冒险游戏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996D804-C0DA-814E-BDBD-436213CC55A9}"/>
              </a:ext>
            </a:extLst>
          </p:cNvPr>
          <p:cNvSpPr/>
          <p:nvPr/>
        </p:nvSpPr>
        <p:spPr>
          <a:xfrm>
            <a:off x="7350944" y="5148784"/>
            <a:ext cx="214313" cy="214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817ECBF-8B97-8648-BA9D-F4593CC7D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619" y="5064646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第一人称</a:t>
            </a:r>
            <a:endParaRPr lang="en-US" altLang="zh-CN" sz="1800" i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射击游戏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FBD1675-C284-F345-BC4C-E9014C2F9211}"/>
              </a:ext>
            </a:extLst>
          </p:cNvPr>
          <p:cNvSpPr/>
          <p:nvPr/>
        </p:nvSpPr>
        <p:spPr>
          <a:xfrm>
            <a:off x="4834757" y="3707334"/>
            <a:ext cx="214312" cy="214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E310F165-D936-1C4F-B901-127FC92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432" y="3623196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实时策略游戏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672405-5AC7-7C45-8B36-7D6CEB638A0B}"/>
              </a:ext>
            </a:extLst>
          </p:cNvPr>
          <p:cNvSpPr/>
          <p:nvPr/>
        </p:nvSpPr>
        <p:spPr>
          <a:xfrm>
            <a:off x="6692132" y="2577034"/>
            <a:ext cx="214312" cy="214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FE711160-83B5-DA46-BBFB-82ED1BA1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807" y="2492896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/>
              <a:t>心脏手术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953D12F-1EEC-5E46-9E51-5E497204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911" y="2207146"/>
            <a:ext cx="461665" cy="421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n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i="0" dirty="0"/>
              <a:t>固有技能（与时间压力无关）</a:t>
            </a:r>
          </a:p>
        </p:txBody>
      </p:sp>
    </p:spTree>
    <p:extLst>
      <p:ext uri="{BB962C8B-B14F-4D97-AF65-F5344CB8AC3E}">
        <p14:creationId xmlns:p14="http://schemas.microsoft.com/office/powerpoint/2010/main" val="3760235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挑战与动作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游戏可玩性的动作</a:t>
            </a:r>
          </a:p>
          <a:p>
            <a:pPr lvl="1"/>
            <a:r>
              <a:rPr lang="zh-CN" altLang="en-US" dirty="0"/>
              <a:t>可玩性模式的交互模型很大程度上决定了可用的动作类型</a:t>
            </a:r>
          </a:p>
          <a:p>
            <a:pPr lvl="1"/>
            <a:r>
              <a:rPr lang="zh-CN" altLang="en-US" dirty="0"/>
              <a:t>不要期望动作和挑战之间存在一一映射，游戏经常提供很多挑战，但是限制了动作的数目</a:t>
            </a:r>
          </a:p>
          <a:p>
            <a:pPr lvl="2"/>
            <a:r>
              <a:rPr lang="zh-CN" altLang="en-US" dirty="0"/>
              <a:t>很多动作</a:t>
            </a:r>
            <a:r>
              <a:rPr lang="en-US" altLang="zh-CN" dirty="0"/>
              <a:t>-&gt;</a:t>
            </a:r>
            <a:r>
              <a:rPr lang="zh-CN" altLang="en-US" dirty="0"/>
              <a:t>很多用户界面，玩家迷惑</a:t>
            </a:r>
          </a:p>
          <a:p>
            <a:pPr lvl="2"/>
            <a:r>
              <a:rPr lang="zh-CN" altLang="en-US" dirty="0"/>
              <a:t>很多动作</a:t>
            </a:r>
            <a:r>
              <a:rPr lang="en-US" altLang="zh-CN" dirty="0"/>
              <a:t>-&gt;</a:t>
            </a:r>
            <a:r>
              <a:rPr lang="zh-CN" altLang="en-US" dirty="0"/>
              <a:t>很多动画，开发成本</a:t>
            </a:r>
          </a:p>
          <a:p>
            <a:r>
              <a:rPr lang="zh-CN" altLang="en-US" dirty="0"/>
              <a:t>其他功能的动作</a:t>
            </a:r>
          </a:p>
          <a:p>
            <a:pPr lvl="1"/>
            <a:r>
              <a:rPr lang="zh-CN" altLang="en-US" dirty="0"/>
              <a:t>无组织的玩法</a:t>
            </a:r>
          </a:p>
          <a:p>
            <a:pPr lvl="2"/>
            <a:r>
              <a:rPr lang="zh-CN" altLang="en-US" dirty="0"/>
              <a:t>化身在游戏世界移动、按喇叭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创造性和自我表现的动作</a:t>
            </a:r>
          </a:p>
          <a:p>
            <a:pPr lvl="1"/>
            <a:r>
              <a:rPr lang="zh-CN" altLang="en-US" dirty="0"/>
              <a:t>社交的动作</a:t>
            </a:r>
          </a:p>
          <a:p>
            <a:pPr lvl="1"/>
            <a:r>
              <a:rPr lang="zh-CN" altLang="en-US" dirty="0"/>
              <a:t>参与故事的动作</a:t>
            </a:r>
          </a:p>
          <a:p>
            <a:pPr lvl="1"/>
            <a:r>
              <a:rPr lang="zh-CN" altLang="en-US" dirty="0"/>
              <a:t>控制游戏软件的动作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311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6EB7D3-DD57-5C00-5F75-AD5FDD2A9416}"/>
              </a:ext>
            </a:extLst>
          </p:cNvPr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E33D5E-1379-CB39-3FB2-A99E9144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306CEA5-4C78-9A03-48F3-07B41DBA2C02}"/>
              </a:ext>
            </a:extLst>
          </p:cNvPr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FF48FD-2FA6-A1FD-8FE8-842A7BE40097}"/>
              </a:ext>
            </a:extLst>
          </p:cNvPr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1D091-A5AC-E661-6793-40F23DB3D3ED}"/>
              </a:ext>
            </a:extLst>
          </p:cNvPr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核心机制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9115E86-83CF-5112-C50A-D4C764E27987}"/>
              </a:ext>
            </a:extLst>
          </p:cNvPr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8E5251-A24A-0853-C6ED-B53B4DD5E3CC}"/>
              </a:ext>
            </a:extLst>
          </p:cNvPr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1.5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41CDB20-2295-963C-251F-1B5173FD3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C32FD4-8AE8-0F43-579F-74CF3F7327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DF3B8E-4E35-9C59-993D-793E133B30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47435E4-B2FD-AB74-C603-FBB71E4D01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C748006-D912-70FC-D387-BA76192B11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4D7CDB1-B6A0-C353-C9DD-216F31B4CE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7AC4FB0-7951-4E45-BF01-A42FF41E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44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核心机制是什么？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由精确定义了游戏规则的数据和算法组成</a:t>
            </a:r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F0C6FE-4931-1B49-B4A7-FCE2343176AA}"/>
              </a:ext>
            </a:extLst>
          </p:cNvPr>
          <p:cNvSpPr/>
          <p:nvPr/>
        </p:nvSpPr>
        <p:spPr>
          <a:xfrm>
            <a:off x="2404839" y="2348335"/>
            <a:ext cx="2928938" cy="38877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r>
              <a:rPr lang="zh-CN" altLang="en-US" i="0" dirty="0">
                <a:ea typeface="黑体" panose="02010609060101010101" pitchFamily="49" charset="-122"/>
              </a:rPr>
              <a:t>玩家如果使用了过长的时间而没有通过沼泽地，他将会受到惩罚；</a:t>
            </a:r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i="0" dirty="0">
                <a:ea typeface="黑体" panose="02010609060101010101" pitchFamily="49" charset="-122"/>
              </a:rPr>
              <a:t>玩家只有有限的时间通过沼泽地</a:t>
            </a:r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en-US" altLang="zh-CN" i="0" dirty="0">
              <a:ea typeface="黑体" panose="02010609060101010101" pitchFamily="49" charset="-122"/>
            </a:endParaRPr>
          </a:p>
          <a:p>
            <a:pPr eaLnBrk="1" hangingPunct="1"/>
            <a:endParaRPr lang="zh-CN" altLang="en-US" i="0" dirty="0"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FB2EF-1C14-804C-8E46-01AFB75D2D6F}"/>
              </a:ext>
            </a:extLst>
          </p:cNvPr>
          <p:cNvSpPr/>
          <p:nvPr/>
        </p:nvSpPr>
        <p:spPr>
          <a:xfrm>
            <a:off x="6603522" y="2348335"/>
            <a:ext cx="2928937" cy="38877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r>
              <a:rPr lang="zh-CN" altLang="en-US" i="0" dirty="0">
                <a:ea typeface="黑体" panose="02010609060101010101" pitchFamily="49" charset="-122"/>
              </a:rPr>
              <a:t>当化身进入沼泽时，黑色的毒菌开始释放玩家可以看到的有毒气体，并填充整个屏幕，从屏幕底部开始，以每</a:t>
            </a:r>
            <a:r>
              <a:rPr lang="en-US" altLang="zh-CN" i="0" dirty="0">
                <a:ea typeface="黑体" panose="02010609060101010101" pitchFamily="49" charset="-122"/>
              </a:rPr>
              <a:t>3</a:t>
            </a:r>
            <a:r>
              <a:rPr lang="zh-CN" altLang="en-US" i="0" dirty="0">
                <a:ea typeface="黑体" panose="02010609060101010101" pitchFamily="49" charset="-122"/>
              </a:rPr>
              <a:t>秒通过游戏世界中的</a:t>
            </a:r>
            <a:r>
              <a:rPr lang="en-US" altLang="zh-CN" i="0" dirty="0">
                <a:ea typeface="黑体" panose="02010609060101010101" pitchFamily="49" charset="-122"/>
              </a:rPr>
              <a:t>1</a:t>
            </a:r>
            <a:r>
              <a:rPr lang="zh-CN" altLang="en-US" i="0" dirty="0">
                <a:ea typeface="黑体" panose="02010609060101010101" pitchFamily="49" charset="-122"/>
              </a:rPr>
              <a:t>寸的速度上升；在</a:t>
            </a:r>
            <a:r>
              <a:rPr lang="en-US" altLang="zh-CN" i="0" dirty="0">
                <a:ea typeface="黑体" panose="02010609060101010101" pitchFamily="49" charset="-122"/>
              </a:rPr>
              <a:t>3</a:t>
            </a:r>
            <a:r>
              <a:rPr lang="zh-CN" altLang="en-US" i="0" dirty="0">
                <a:ea typeface="黑体" panose="02010609060101010101" pitchFamily="49" charset="-122"/>
              </a:rPr>
              <a:t>分钟后，气体将达到化身面部的高度，而如果到那个时候化身仍然处在沼泽中，那么化身就会死亡。如果化身后来又返回到这片沼泽，那么气体就会消失，然后重复上面的过程</a:t>
            </a:r>
          </a:p>
        </p:txBody>
      </p:sp>
      <p:sp>
        <p:nvSpPr>
          <p:cNvPr id="6" name="右箭头 6">
            <a:extLst>
              <a:ext uri="{FF2B5EF4-FFF2-40B4-BE49-F238E27FC236}">
                <a16:creationId xmlns:a16="http://schemas.microsoft.com/office/drawing/2014/main" id="{DD355BA6-0FE8-B44C-86D6-A92FE8A088DA}"/>
              </a:ext>
            </a:extLst>
          </p:cNvPr>
          <p:cNvSpPr/>
          <p:nvPr/>
        </p:nvSpPr>
        <p:spPr>
          <a:xfrm>
            <a:off x="5674834" y="4140622"/>
            <a:ext cx="571500" cy="571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405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核心机制是什么？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控制内部经济</a:t>
            </a:r>
          </a:p>
          <a:p>
            <a:r>
              <a:rPr lang="zh-CN" altLang="en-US" dirty="0"/>
              <a:t>呈现主动挑战</a:t>
            </a:r>
          </a:p>
          <a:p>
            <a:r>
              <a:rPr lang="zh-CN" altLang="en-US" dirty="0"/>
              <a:t>呈现玩家动作</a:t>
            </a:r>
          </a:p>
          <a:p>
            <a:r>
              <a:rPr lang="zh-CN" altLang="en-US" dirty="0"/>
              <a:t>控制非玩家角色</a:t>
            </a:r>
          </a:p>
          <a:p>
            <a:r>
              <a:rPr lang="zh-CN" altLang="en-US" dirty="0"/>
              <a:t>改变游戏模式</a:t>
            </a:r>
          </a:p>
          <a:p>
            <a:r>
              <a:rPr lang="zh-CN" altLang="en-US" dirty="0"/>
              <a:t>触发故事引擎</a:t>
            </a:r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1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51418" y="5497512"/>
            <a:ext cx="60642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latin typeface="+mj-ea"/>
                <a:ea typeface="+mj-ea"/>
              </a:rPr>
              <a:t>把握用户的</a:t>
            </a: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真实体验</a:t>
            </a:r>
            <a:r>
              <a:rPr lang="zh-CN" altLang="en-US" sz="2400" i="0" dirty="0">
                <a:latin typeface="+mj-ea"/>
                <a:ea typeface="+mj-ea"/>
              </a:rPr>
              <a:t>，决定产品的设计走向</a:t>
            </a:r>
          </a:p>
        </p:txBody>
      </p:sp>
      <p:sp>
        <p:nvSpPr>
          <p:cNvPr id="6" name="箭头: 左右 9"/>
          <p:cNvSpPr/>
          <p:nvPr/>
        </p:nvSpPr>
        <p:spPr>
          <a:xfrm>
            <a:off x="5297718" y="4154487"/>
            <a:ext cx="1295400" cy="4619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pic>
        <p:nvPicPr>
          <p:cNvPr id="7" name="Picture 2" descr="https://ss3.bdstatic.com/70cFv8Sh_Q1YnxGkpoWK1HF6hhy/it/u=1590941625,2106486150&amp;fm=26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80" y="3362325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s://gimg2.baidu.com/image_search/src=http%3A%2F%2Fpic.51yuansu.com%2Fpic2%2Fcover%2F00%2F45%2F48%2F5814e95db2c5f_610.jpg&amp;refer=http%3A%2F%2Fpic.51yuansu.com&amp;app=2002&amp;size=f9999,10000&amp;q=a80&amp;n=0&amp;g=0n&amp;fmt=jpeg?sec=1617683343&amp;t=b3d2d9b5278c1cbafb5bc24780305ba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80" y="3362325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581880" y="3778250"/>
            <a:ext cx="803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理解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51630" y="2286000"/>
            <a:ext cx="224313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i="0" dirty="0">
                <a:latin typeface="+mj-ea"/>
                <a:ea typeface="+mj-ea"/>
              </a:rPr>
              <a:t>感知联系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 核心机制是什么？</a:t>
            </a:r>
          </a:p>
        </p:txBody>
      </p:sp>
      <p:sp>
        <p:nvSpPr>
          <p:cNvPr id="7" name="竖排文字占位符 2">
            <a:extLst>
              <a:ext uri="{FF2B5EF4-FFF2-40B4-BE49-F238E27FC236}">
                <a16:creationId xmlns:a16="http://schemas.microsoft.com/office/drawing/2014/main" id="{71605875-2C2E-A24F-8A2B-9E16E8A2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4403" y="1638300"/>
            <a:ext cx="10515600" cy="4429690"/>
          </a:xfrm>
        </p:spPr>
        <p:txBody>
          <a:bodyPr>
            <a:normAutofit/>
          </a:bodyPr>
          <a:lstStyle/>
          <a:p>
            <a:r>
              <a:rPr lang="zh-CN" altLang="en-US" dirty="0"/>
              <a:t> 进展机制</a:t>
            </a:r>
          </a:p>
          <a:p>
            <a:pPr lvl="1"/>
            <a:r>
              <a:rPr lang="zh-CN" altLang="en-US" dirty="0"/>
              <a:t>空间上的进展</a:t>
            </a:r>
          </a:p>
          <a:p>
            <a:pPr lvl="1"/>
            <a:r>
              <a:rPr lang="zh-CN" altLang="en-US" dirty="0"/>
              <a:t>时间上的进展</a:t>
            </a:r>
          </a:p>
          <a:p>
            <a:pPr lvl="1"/>
            <a:r>
              <a:rPr lang="zh-CN" altLang="en-US" dirty="0"/>
              <a:t>情节上的进展</a:t>
            </a:r>
          </a:p>
          <a:p>
            <a:r>
              <a:rPr lang="zh-CN" altLang="en-US" dirty="0"/>
              <a:t>战术机动机制</a:t>
            </a:r>
          </a:p>
          <a:p>
            <a:pPr lvl="1"/>
            <a:r>
              <a:rPr lang="zh-CN" altLang="en-US" dirty="0"/>
              <a:t>在同一空间中获得一个或多个相对于对手的优势</a:t>
            </a:r>
          </a:p>
          <a:p>
            <a:r>
              <a:rPr lang="zh-CN" altLang="en-US" dirty="0"/>
              <a:t>社交互动机制</a:t>
            </a:r>
          </a:p>
          <a:p>
            <a:pPr lvl="1"/>
            <a:r>
              <a:rPr lang="zh-CN" altLang="en-US" dirty="0"/>
              <a:t>合作、创建、竞争、团队游戏、社会层次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3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任意多边形: 形状 46"/>
          <p:cNvSpPr/>
          <p:nvPr/>
        </p:nvSpPr>
        <p:spPr>
          <a:xfrm rot="1142546">
            <a:off x="-326889" y="-1890663"/>
            <a:ext cx="12808246" cy="7823720"/>
          </a:xfrm>
          <a:custGeom>
            <a:avLst/>
            <a:gdLst>
              <a:gd name="connsiteX0" fmla="*/ 1193360 w 12808246"/>
              <a:gd name="connsiteY0" fmla="*/ 7441523 h 7823720"/>
              <a:gd name="connsiteX1" fmla="*/ 12736186 w 12808246"/>
              <a:gd name="connsiteY1" fmla="*/ 3457445 h 7823720"/>
              <a:gd name="connsiteX2" fmla="*/ 12808246 w 12808246"/>
              <a:gd name="connsiteY2" fmla="*/ 3666220 h 7823720"/>
              <a:gd name="connsiteX3" fmla="*/ 12721957 w 12808246"/>
              <a:gd name="connsiteY3" fmla="*/ 3862392 h 7823720"/>
              <a:gd name="connsiteX4" fmla="*/ 4121178 w 12808246"/>
              <a:gd name="connsiteY4" fmla="*/ 7823720 h 7823720"/>
              <a:gd name="connsiteX5" fmla="*/ 1297069 w 12808246"/>
              <a:gd name="connsiteY5" fmla="*/ 7543759 h 7823720"/>
              <a:gd name="connsiteX6" fmla="*/ 1222951 w 12808246"/>
              <a:gd name="connsiteY6" fmla="*/ 7527255 h 7823720"/>
              <a:gd name="connsiteX7" fmla="*/ 493130 w 12808246"/>
              <a:gd name="connsiteY7" fmla="*/ 5412793 h 7823720"/>
              <a:gd name="connsiteX8" fmla="*/ 12621752 w 12808246"/>
              <a:gd name="connsiteY8" fmla="*/ 3125902 h 7823720"/>
              <a:gd name="connsiteX9" fmla="*/ 12736186 w 12808246"/>
              <a:gd name="connsiteY9" fmla="*/ 3457444 h 7823720"/>
              <a:gd name="connsiteX10" fmla="*/ 1193359 w 12808246"/>
              <a:gd name="connsiteY10" fmla="*/ 7441523 h 7823720"/>
              <a:gd name="connsiteX11" fmla="*/ 0 w 12808246"/>
              <a:gd name="connsiteY11" fmla="*/ 3984078 h 7823720"/>
              <a:gd name="connsiteX12" fmla="*/ 11542827 w 12808246"/>
              <a:gd name="connsiteY12" fmla="*/ 0 h 7823720"/>
              <a:gd name="connsiteX13" fmla="*/ 12621752 w 12808246"/>
              <a:gd name="connsiteY13" fmla="*/ 3125902 h 7823720"/>
              <a:gd name="connsiteX14" fmla="*/ 493130 w 12808246"/>
              <a:gd name="connsiteY14" fmla="*/ 5412792 h 782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808246" h="7823720">
                <a:moveTo>
                  <a:pt x="1193360" y="7441523"/>
                </a:moveTo>
                <a:lnTo>
                  <a:pt x="12736186" y="3457445"/>
                </a:lnTo>
                <a:lnTo>
                  <a:pt x="12808246" y="3666220"/>
                </a:lnTo>
                <a:lnTo>
                  <a:pt x="12721957" y="3862392"/>
                </a:lnTo>
                <a:cubicBezTo>
                  <a:pt x="11624063" y="6152650"/>
                  <a:pt x="8188891" y="7823720"/>
                  <a:pt x="4121178" y="7823720"/>
                </a:cubicBezTo>
                <a:cubicBezTo>
                  <a:pt x="3134480" y="7823720"/>
                  <a:pt x="2185000" y="7725395"/>
                  <a:pt x="1297069" y="7543759"/>
                </a:cubicBezTo>
                <a:lnTo>
                  <a:pt x="1222951" y="7527255"/>
                </a:lnTo>
                <a:close/>
                <a:moveTo>
                  <a:pt x="493130" y="5412793"/>
                </a:moveTo>
                <a:lnTo>
                  <a:pt x="12621752" y="3125902"/>
                </a:lnTo>
                <a:lnTo>
                  <a:pt x="12736186" y="3457444"/>
                </a:lnTo>
                <a:lnTo>
                  <a:pt x="1193359" y="7441523"/>
                </a:lnTo>
                <a:close/>
                <a:moveTo>
                  <a:pt x="0" y="3984078"/>
                </a:moveTo>
                <a:lnTo>
                  <a:pt x="11542827" y="0"/>
                </a:lnTo>
                <a:lnTo>
                  <a:pt x="12621752" y="3125902"/>
                </a:lnTo>
                <a:lnTo>
                  <a:pt x="493130" y="541279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6000"/>
                </a:schemeClr>
              </a:gs>
              <a:gs pos="99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 rot="1142546">
            <a:off x="-247963" y="1870994"/>
            <a:ext cx="12650396" cy="7043427"/>
          </a:xfrm>
          <a:custGeom>
            <a:avLst/>
            <a:gdLst>
              <a:gd name="connsiteX0" fmla="*/ 0 w 12650396"/>
              <a:gd name="connsiteY0" fmla="*/ 3886708 h 7043427"/>
              <a:gd name="connsiteX1" fmla="*/ 74118 w 12650396"/>
              <a:gd name="connsiteY1" fmla="*/ 3903212 h 7043427"/>
              <a:gd name="connsiteX2" fmla="*/ 2898227 w 12650396"/>
              <a:gd name="connsiteY2" fmla="*/ 4183173 h 7043427"/>
              <a:gd name="connsiteX3" fmla="*/ 11499006 w 12650396"/>
              <a:gd name="connsiteY3" fmla="*/ 221845 h 7043427"/>
              <a:gd name="connsiteX4" fmla="*/ 11596588 w 12650396"/>
              <a:gd name="connsiteY4" fmla="*/ 0 h 7043427"/>
              <a:gd name="connsiteX5" fmla="*/ 12650396 w 12650396"/>
              <a:gd name="connsiteY5" fmla="*/ 3053133 h 7043427"/>
              <a:gd name="connsiteX6" fmla="*/ 1089562 w 12650396"/>
              <a:gd name="connsiteY6" fmla="*/ 7043427 h 7043427"/>
              <a:gd name="connsiteX7" fmla="*/ 0 w 12650396"/>
              <a:gd name="connsiteY7" fmla="*/ 3886708 h 704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50396" h="7043427">
                <a:moveTo>
                  <a:pt x="0" y="3886708"/>
                </a:moveTo>
                <a:lnTo>
                  <a:pt x="74118" y="3903212"/>
                </a:lnTo>
                <a:cubicBezTo>
                  <a:pt x="962049" y="4084848"/>
                  <a:pt x="1911529" y="4183173"/>
                  <a:pt x="2898227" y="4183173"/>
                </a:cubicBezTo>
                <a:cubicBezTo>
                  <a:pt x="6965940" y="4183173"/>
                  <a:pt x="10401112" y="2512103"/>
                  <a:pt x="11499006" y="221845"/>
                </a:cubicBezTo>
                <a:lnTo>
                  <a:pt x="11596588" y="0"/>
                </a:lnTo>
                <a:lnTo>
                  <a:pt x="12650396" y="3053133"/>
                </a:lnTo>
                <a:lnTo>
                  <a:pt x="1089562" y="7043427"/>
                </a:lnTo>
                <a:lnTo>
                  <a:pt x="0" y="3886708"/>
                </a:lnTo>
                <a:close/>
              </a:path>
            </a:pathLst>
          </a:custGeom>
          <a:solidFill>
            <a:srgbClr val="DD6D2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47549" y="3177384"/>
            <a:ext cx="11096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bg1">
                    <a:alpha val="26000"/>
                  </a:schemeClr>
                </a:solidFill>
              </a:rPr>
              <a:t>cultural tradition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547337" y="1963129"/>
            <a:ext cx="5442969" cy="188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8800" dirty="0">
                <a:solidFill>
                  <a:srgbClr val="DD6D2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技术前沿</a:t>
            </a:r>
          </a:p>
        </p:txBody>
      </p:sp>
      <p:sp>
        <p:nvSpPr>
          <p:cNvPr id="53" name="椭圆 52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271410" y="1878490"/>
            <a:ext cx="995654" cy="20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9600" dirty="0">
                <a:solidFill>
                  <a:srgbClr val="DD6D2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35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AI for Game</a:t>
            </a: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988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2.1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54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368B31-6F6B-4F9F-A481-BB4BEE53E859}"/>
              </a:ext>
            </a:extLst>
          </p:cNvPr>
          <p:cNvSpPr txBox="1"/>
          <p:nvPr/>
        </p:nvSpPr>
        <p:spPr>
          <a:xfrm>
            <a:off x="737869" y="2777998"/>
            <a:ext cx="10723880" cy="314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8820" marR="720725" algn="ctr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Calibri"/>
                <a:cs typeface="Calibri"/>
              </a:rPr>
              <a:t>“the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question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whether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computers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think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like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question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whether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submarines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swim”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Dijkstra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 dirty="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Game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AI: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algorithms,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representations,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tools,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tricks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support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creation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management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real-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digital experiences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2BDA101-41A7-43DB-B9E7-2553F0604F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4007"/>
            <a:ext cx="1764030" cy="2166366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9CBB29A-3025-4A8B-B031-C1CD28971F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8533" y="64007"/>
            <a:ext cx="1442466" cy="21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9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4AE0D-7F54-495C-B29E-51171869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Goals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of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spc="-25" dirty="0">
                <a:latin typeface="Calibri"/>
                <a:cs typeface="Calibri"/>
              </a:rPr>
              <a:t>AI</a:t>
            </a:r>
            <a:endParaRPr lang="zh-CN" alt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0735774-9B6C-42BB-898C-14FE97FB59AB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632646"/>
          <a:ext cx="7924800" cy="1863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1400">
                <a:tc>
                  <a:txBody>
                    <a:bodyPr/>
                    <a:lstStyle/>
                    <a:p>
                      <a:pPr marL="91440" marR="7048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Systems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think</a:t>
                      </a:r>
                      <a:r>
                        <a:rPr sz="24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humans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Systems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think</a:t>
                      </a:r>
                      <a:r>
                        <a:rPr sz="24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rationally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91440" marR="10115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Systems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act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humans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Systems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act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rationally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30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D675A-BF93-46F3-950C-D89A20D8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Artificial</a:t>
            </a:r>
            <a:r>
              <a:rPr lang="en-US" altLang="zh-CN" spc="-14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Intelligence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53395C-2ED9-464A-8B61-6DAEBDF7A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55600" marR="326390" indent="-342900">
              <a:lnSpc>
                <a:spcPct val="80000"/>
              </a:lnSpc>
              <a:spcBef>
                <a:spcPts val="8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dirty="0">
                <a:latin typeface="Calibri"/>
                <a:cs typeface="Calibri"/>
              </a:rPr>
              <a:t>Getting</a:t>
            </a:r>
            <a:r>
              <a:rPr lang="en-US" altLang="zh-CN" sz="3000" spc="-65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a</a:t>
            </a:r>
            <a:r>
              <a:rPr lang="en-US" altLang="zh-CN" sz="3000" spc="-4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computer</a:t>
            </a:r>
            <a:r>
              <a:rPr lang="en-US" altLang="zh-CN" sz="3000" spc="-45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to</a:t>
            </a:r>
            <a:r>
              <a:rPr lang="en-US" altLang="zh-CN" sz="3000" spc="-4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do</a:t>
            </a:r>
            <a:r>
              <a:rPr lang="en-US" altLang="zh-CN" sz="3000" spc="-4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something</a:t>
            </a:r>
            <a:r>
              <a:rPr lang="en-US" altLang="zh-CN" sz="3000" spc="-35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that</a:t>
            </a:r>
            <a:r>
              <a:rPr lang="en-US" altLang="zh-CN" sz="3000" spc="-5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a</a:t>
            </a:r>
            <a:r>
              <a:rPr lang="en-US" altLang="zh-CN" sz="3000" spc="-4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“reasonable</a:t>
            </a:r>
            <a:r>
              <a:rPr lang="en-US" altLang="zh-CN" sz="3000" spc="-50" dirty="0">
                <a:latin typeface="Calibri"/>
                <a:cs typeface="Calibri"/>
              </a:rPr>
              <a:t> </a:t>
            </a:r>
            <a:r>
              <a:rPr lang="en-US" altLang="zh-CN" sz="3000" spc="-10" dirty="0">
                <a:latin typeface="Calibri"/>
                <a:cs typeface="Calibri"/>
              </a:rPr>
              <a:t>person” </a:t>
            </a:r>
            <a:r>
              <a:rPr lang="en-US" altLang="zh-CN" sz="3000" dirty="0">
                <a:latin typeface="Calibri"/>
                <a:cs typeface="Calibri"/>
              </a:rPr>
              <a:t>would</a:t>
            </a:r>
            <a:r>
              <a:rPr lang="en-US" altLang="zh-CN" sz="3000" spc="-65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think</a:t>
            </a:r>
            <a:r>
              <a:rPr lang="en-US" altLang="zh-CN" sz="3000" spc="-60" dirty="0">
                <a:latin typeface="Calibri"/>
                <a:cs typeface="Calibri"/>
              </a:rPr>
              <a:t> </a:t>
            </a:r>
            <a:r>
              <a:rPr lang="en-US" altLang="zh-CN" sz="3000" dirty="0">
                <a:latin typeface="Calibri"/>
                <a:cs typeface="Calibri"/>
              </a:rPr>
              <a:t>requires</a:t>
            </a:r>
            <a:r>
              <a:rPr lang="en-US" altLang="zh-CN" sz="3000" spc="-55" dirty="0">
                <a:latin typeface="Calibri"/>
                <a:cs typeface="Calibri"/>
              </a:rPr>
              <a:t> </a:t>
            </a:r>
            <a:r>
              <a:rPr lang="en-US" altLang="zh-CN" sz="3000" spc="-10" dirty="0">
                <a:latin typeface="Calibri"/>
                <a:cs typeface="Calibri"/>
              </a:rPr>
              <a:t>intelligence</a:t>
            </a:r>
            <a:endParaRPr lang="en-US" altLang="zh-CN" sz="3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600" spc="-10" dirty="0">
                <a:latin typeface="Calibri"/>
                <a:cs typeface="Calibri"/>
              </a:rPr>
              <a:t>Complexity</a:t>
            </a:r>
            <a:r>
              <a:rPr lang="en-US" altLang="zh-CN" sz="2600" spc="-80" dirty="0">
                <a:latin typeface="Calibri"/>
                <a:cs typeface="Calibri"/>
              </a:rPr>
              <a:t> </a:t>
            </a:r>
            <a:r>
              <a:rPr lang="en-US" altLang="zh-CN" sz="2600" spc="-10" dirty="0">
                <a:latin typeface="Calibri"/>
                <a:cs typeface="Calibri"/>
              </a:rPr>
              <a:t>fallacy</a:t>
            </a:r>
            <a:endParaRPr lang="en-US" altLang="zh-CN" sz="2600" dirty="0">
              <a:latin typeface="Calibri"/>
              <a:cs typeface="Calibri"/>
            </a:endParaRPr>
          </a:p>
          <a:p>
            <a:pPr marL="1155700" lvl="2" indent="-229235">
              <a:lnSpc>
                <a:spcPts val="263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lang="en-US" altLang="zh-CN" sz="2200" dirty="0">
                <a:latin typeface="Calibri"/>
                <a:cs typeface="Calibri"/>
              </a:rPr>
              <a:t>Simple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can</a:t>
            </a:r>
            <a:r>
              <a:rPr lang="en-US" altLang="zh-CN" sz="2200" spc="-2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be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good,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Complex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can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be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spc="-20" dirty="0">
                <a:latin typeface="Calibri"/>
                <a:cs typeface="Calibri"/>
              </a:rPr>
              <a:t>bad.</a:t>
            </a:r>
            <a:endParaRPr lang="en-US" altLang="zh-CN" sz="2200" dirty="0">
              <a:latin typeface="Calibri"/>
              <a:cs typeface="Calibri"/>
            </a:endParaRPr>
          </a:p>
          <a:p>
            <a:pPr marL="755650" lvl="1" indent="-285750">
              <a:lnSpc>
                <a:spcPts val="3110"/>
              </a:lnSpc>
              <a:buFont typeface="Arial"/>
              <a:buChar char="–"/>
              <a:tabLst>
                <a:tab pos="755650" algn="l"/>
              </a:tabLst>
            </a:pPr>
            <a:r>
              <a:rPr lang="en-US" altLang="zh-CN" sz="2600" dirty="0">
                <a:latin typeface="Calibri"/>
                <a:cs typeface="Calibri"/>
              </a:rPr>
              <a:t>Illusion</a:t>
            </a:r>
            <a:r>
              <a:rPr lang="en-US" altLang="zh-CN" sz="2600" spc="-65" dirty="0">
                <a:latin typeface="Calibri"/>
                <a:cs typeface="Calibri"/>
              </a:rPr>
              <a:t> </a:t>
            </a:r>
            <a:r>
              <a:rPr lang="en-US" altLang="zh-CN" sz="2600" dirty="0">
                <a:latin typeface="Calibri"/>
                <a:cs typeface="Calibri"/>
              </a:rPr>
              <a:t>of</a:t>
            </a:r>
            <a:r>
              <a:rPr lang="en-US" altLang="zh-CN" sz="2600" spc="-65" dirty="0">
                <a:latin typeface="Calibri"/>
                <a:cs typeface="Calibri"/>
              </a:rPr>
              <a:t> </a:t>
            </a:r>
            <a:r>
              <a:rPr lang="en-US" altLang="zh-CN" sz="2600" spc="-10" dirty="0">
                <a:latin typeface="Calibri"/>
                <a:cs typeface="Calibri"/>
              </a:rPr>
              <a:t>complexity</a:t>
            </a:r>
            <a:r>
              <a:rPr lang="en-US" altLang="zh-CN" sz="2600" spc="-55" dirty="0">
                <a:latin typeface="Calibri"/>
                <a:cs typeface="Calibri"/>
              </a:rPr>
              <a:t> </a:t>
            </a:r>
            <a:r>
              <a:rPr lang="en-US" altLang="zh-CN" sz="2600" dirty="0">
                <a:latin typeface="Calibri"/>
                <a:cs typeface="Calibri"/>
              </a:rPr>
              <a:t>&amp;</a:t>
            </a:r>
            <a:r>
              <a:rPr lang="en-US" altLang="zh-CN" sz="2600" spc="-75" dirty="0">
                <a:latin typeface="Calibri"/>
                <a:cs typeface="Calibri"/>
              </a:rPr>
              <a:t> </a:t>
            </a:r>
            <a:r>
              <a:rPr lang="en-US" altLang="zh-CN" sz="2600" dirty="0">
                <a:latin typeface="Calibri"/>
                <a:cs typeface="Calibri"/>
              </a:rPr>
              <a:t>Illusion</a:t>
            </a:r>
            <a:r>
              <a:rPr lang="en-US" altLang="zh-CN" sz="2600" spc="-60" dirty="0">
                <a:latin typeface="Calibri"/>
                <a:cs typeface="Calibri"/>
              </a:rPr>
              <a:t> </a:t>
            </a:r>
            <a:r>
              <a:rPr lang="en-US" altLang="zh-CN" sz="2600" dirty="0">
                <a:latin typeface="Calibri"/>
                <a:cs typeface="Calibri"/>
              </a:rPr>
              <a:t>of</a:t>
            </a:r>
            <a:r>
              <a:rPr lang="en-US" altLang="zh-CN" sz="2600" spc="-75" dirty="0">
                <a:latin typeface="Calibri"/>
                <a:cs typeface="Calibri"/>
              </a:rPr>
              <a:t> </a:t>
            </a:r>
            <a:r>
              <a:rPr lang="en-US" altLang="zh-CN" sz="2600" spc="-10" dirty="0">
                <a:latin typeface="Calibri"/>
                <a:cs typeface="Calibri"/>
              </a:rPr>
              <a:t>intelligence:</a:t>
            </a:r>
            <a:r>
              <a:rPr lang="en-US" altLang="zh-CN" sz="2600" spc="-55" dirty="0">
                <a:latin typeface="Calibri"/>
                <a:cs typeface="Calibri"/>
              </a:rPr>
              <a:t> </a:t>
            </a:r>
            <a:r>
              <a:rPr lang="en-US" altLang="zh-CN" sz="2600" spc="-10" dirty="0">
                <a:latin typeface="Calibri"/>
                <a:cs typeface="Calibri"/>
              </a:rPr>
              <a:t>Behaviorism</a:t>
            </a:r>
            <a:endParaRPr lang="en-US" altLang="zh-CN" sz="2600" dirty="0">
              <a:latin typeface="Calibri"/>
              <a:cs typeface="Calibri"/>
            </a:endParaRPr>
          </a:p>
          <a:p>
            <a:pPr marL="1155700" marR="5080" lvl="2" indent="-229235">
              <a:lnSpc>
                <a:spcPct val="80000"/>
              </a:lnSpc>
              <a:spcBef>
                <a:spcPts val="5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lang="en-US" altLang="zh-CN" sz="2200" dirty="0">
                <a:latin typeface="Calibri"/>
                <a:cs typeface="Calibri"/>
              </a:rPr>
              <a:t>M&amp;F:</a:t>
            </a:r>
            <a:r>
              <a:rPr lang="en-US" altLang="zh-CN" sz="2200" spc="-4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“We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are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not</a:t>
            </a:r>
            <a:r>
              <a:rPr lang="en-US" altLang="zh-CN" sz="2200" spc="-45" dirty="0">
                <a:latin typeface="Calibri"/>
                <a:cs typeface="Calibri"/>
              </a:rPr>
              <a:t> </a:t>
            </a:r>
            <a:r>
              <a:rPr lang="en-US" altLang="zh-CN" sz="2200" spc="-10" dirty="0">
                <a:latin typeface="Calibri"/>
                <a:cs typeface="Calibri"/>
              </a:rPr>
              <a:t>interested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in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the</a:t>
            </a:r>
            <a:r>
              <a:rPr lang="en-US" altLang="zh-CN" sz="2200" spc="-3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nature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of</a:t>
            </a:r>
            <a:r>
              <a:rPr lang="en-US" altLang="zh-CN" sz="2200" spc="-2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reality</a:t>
            </a:r>
            <a:r>
              <a:rPr lang="en-US" altLang="zh-CN" sz="2200" spc="-4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or</a:t>
            </a:r>
            <a:r>
              <a:rPr lang="en-US" altLang="zh-CN" sz="2200" spc="-3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mind;</a:t>
            </a:r>
            <a:r>
              <a:rPr lang="en-US" altLang="zh-CN" sz="2200" spc="-4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we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want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spc="-10" dirty="0">
                <a:latin typeface="Calibri"/>
                <a:cs typeface="Calibri"/>
              </a:rPr>
              <a:t>characters </a:t>
            </a:r>
            <a:r>
              <a:rPr lang="en-US" altLang="zh-CN" sz="2200" dirty="0">
                <a:latin typeface="Calibri"/>
                <a:cs typeface="Calibri"/>
              </a:rPr>
              <a:t>that</a:t>
            </a:r>
            <a:r>
              <a:rPr lang="en-US" altLang="zh-CN" sz="2200" spc="-4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look</a:t>
            </a:r>
            <a:r>
              <a:rPr lang="en-US" altLang="zh-CN" sz="2200" spc="-3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right.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In</a:t>
            </a:r>
            <a:r>
              <a:rPr lang="en-US" altLang="zh-CN" sz="2200" spc="-5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most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cases,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this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means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starting</a:t>
            </a:r>
            <a:r>
              <a:rPr lang="en-US" altLang="zh-CN" sz="2200" spc="-4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from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human</a:t>
            </a:r>
            <a:r>
              <a:rPr lang="en-US" altLang="zh-CN" sz="2200" spc="-30" dirty="0">
                <a:latin typeface="Calibri"/>
                <a:cs typeface="Calibri"/>
              </a:rPr>
              <a:t> </a:t>
            </a:r>
            <a:r>
              <a:rPr lang="en-US" altLang="zh-CN" sz="2200" spc="-10" dirty="0">
                <a:latin typeface="Calibri"/>
                <a:cs typeface="Calibri"/>
              </a:rPr>
              <a:t>behaviors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and</a:t>
            </a:r>
            <a:r>
              <a:rPr lang="en-US" altLang="zh-CN" sz="2200" spc="-50" dirty="0">
                <a:latin typeface="Calibri"/>
                <a:cs typeface="Calibri"/>
              </a:rPr>
              <a:t> </a:t>
            </a:r>
            <a:r>
              <a:rPr lang="en-US" altLang="zh-CN" sz="2200" spc="-10" dirty="0">
                <a:latin typeface="Calibri"/>
                <a:cs typeface="Calibri"/>
              </a:rPr>
              <a:t>trying </a:t>
            </a:r>
            <a:r>
              <a:rPr lang="en-US" altLang="zh-CN" sz="2200" dirty="0">
                <a:latin typeface="Calibri"/>
                <a:cs typeface="Calibri"/>
              </a:rPr>
              <a:t>to</a:t>
            </a:r>
            <a:r>
              <a:rPr lang="en-US" altLang="zh-CN" sz="2200" spc="-3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work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out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the</a:t>
            </a:r>
            <a:r>
              <a:rPr lang="en-US" altLang="zh-CN" sz="2200" spc="-2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easiest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way</a:t>
            </a:r>
            <a:r>
              <a:rPr lang="en-US" altLang="zh-CN" sz="2200" spc="-2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to</a:t>
            </a:r>
            <a:r>
              <a:rPr lang="en-US" altLang="zh-CN" sz="2200" spc="-2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implement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them</a:t>
            </a:r>
            <a:r>
              <a:rPr lang="en-US" altLang="zh-CN" sz="2200" spc="-20" dirty="0">
                <a:latin typeface="Calibri"/>
                <a:cs typeface="Calibri"/>
              </a:rPr>
              <a:t> </a:t>
            </a:r>
            <a:r>
              <a:rPr lang="en-US" altLang="zh-CN" sz="2200" dirty="0">
                <a:latin typeface="Calibri"/>
                <a:cs typeface="Calibri"/>
              </a:rPr>
              <a:t>in</a:t>
            </a:r>
            <a:r>
              <a:rPr lang="en-US" altLang="zh-CN" sz="2200" spc="-35" dirty="0">
                <a:latin typeface="Calibri"/>
                <a:cs typeface="Calibri"/>
              </a:rPr>
              <a:t> </a:t>
            </a:r>
            <a:r>
              <a:rPr lang="en-US" altLang="zh-CN" sz="2200" spc="-10" dirty="0">
                <a:latin typeface="Calibri"/>
                <a:cs typeface="Calibri"/>
              </a:rPr>
              <a:t>software.”</a:t>
            </a:r>
            <a:endParaRPr lang="en-US" altLang="zh-CN" sz="2200" dirty="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lang="en-US" altLang="zh-CN" sz="2200" dirty="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lang="en-US" altLang="zh-CN"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spc="-10" dirty="0">
                <a:latin typeface="Calibri"/>
                <a:cs typeface="Calibri"/>
              </a:rPr>
              <a:t>Automation</a:t>
            </a:r>
            <a:endParaRPr lang="en-US" altLang="zh-CN" sz="30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510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06DB3-6DDC-444B-BA55-31A3B3DE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Artificial Intelligence for Games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054092-1DDB-D648-A362-E8E2AAF2E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What is different</a:t>
            </a:r>
          </a:p>
          <a:p>
            <a:pPr lvl="1"/>
            <a:r>
              <a:rPr kumimoji="1" lang="en" altLang="zh-CN" dirty="0"/>
              <a:t>Gaming stresses computing resources</a:t>
            </a:r>
          </a:p>
          <a:p>
            <a:pPr lvl="2"/>
            <a:r>
              <a:rPr kumimoji="1" lang="en" altLang="zh-CN" dirty="0"/>
              <a:t> Graphics Engine</a:t>
            </a:r>
          </a:p>
          <a:p>
            <a:pPr lvl="2"/>
            <a:r>
              <a:rPr kumimoji="1" lang="en" altLang="zh-CN" dirty="0"/>
              <a:t> Physics Engine</a:t>
            </a:r>
          </a:p>
          <a:p>
            <a:pPr lvl="1"/>
            <a:r>
              <a:rPr kumimoji="1" lang="en" altLang="zh-CN" dirty="0"/>
              <a:t>Updates at fixed frame rates</a:t>
            </a:r>
          </a:p>
          <a:p>
            <a:pPr lvl="2"/>
            <a:r>
              <a:rPr kumimoji="1" lang="en" altLang="zh-CN" dirty="0"/>
              <a:t>Need to keep AI simple or use a complicated time allocation scheme</a:t>
            </a:r>
          </a:p>
          <a:p>
            <a:pPr lvl="1"/>
            <a:r>
              <a:rPr kumimoji="1" lang="en" altLang="zh-CN" dirty="0"/>
              <a:t>AI needs to look good, but not be good</a:t>
            </a:r>
          </a:p>
          <a:p>
            <a:pPr lvl="2"/>
            <a:r>
              <a:rPr kumimoji="1" lang="en" altLang="zh-CN" dirty="0"/>
              <a:t>Human beings are likely to attribute intelligent behavior to inanimate objects whose functioning they do not understand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040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D675A-BF93-46F3-950C-D89A20D8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Why</a:t>
            </a:r>
            <a:r>
              <a:rPr lang="en-US" altLang="zh-CN" spc="-8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AI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in</a:t>
            </a:r>
            <a:r>
              <a:rPr lang="en-US" altLang="zh-CN" spc="-8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games?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53395C-2ED9-464A-8B61-6DAEBDF7A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lang="en-US" altLang="zh-CN" spc="-30" dirty="0">
                <a:latin typeface="Calibri"/>
                <a:cs typeface="Calibri"/>
              </a:rPr>
              <a:t>Automation—</a:t>
            </a:r>
            <a:r>
              <a:rPr lang="en-US" altLang="zh-CN" dirty="0">
                <a:latin typeface="Calibri"/>
                <a:cs typeface="Calibri"/>
              </a:rPr>
              <a:t>because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you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need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other</a:t>
            </a:r>
            <a:r>
              <a:rPr lang="en-US" altLang="zh-CN" spc="-7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people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to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do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things,</a:t>
            </a:r>
            <a:r>
              <a:rPr lang="en-US" altLang="zh-CN" spc="-50" dirty="0">
                <a:latin typeface="Calibri"/>
                <a:cs typeface="Calibri"/>
              </a:rPr>
              <a:t> </a:t>
            </a:r>
            <a:r>
              <a:rPr lang="en-US" altLang="zh-CN" spc="-25" dirty="0">
                <a:latin typeface="Calibri"/>
                <a:cs typeface="Calibri"/>
              </a:rPr>
              <a:t>but </a:t>
            </a:r>
            <a:r>
              <a:rPr lang="en-US" altLang="zh-CN" dirty="0">
                <a:latin typeface="Calibri"/>
                <a:cs typeface="Calibri"/>
              </a:rPr>
              <a:t>don’t</a:t>
            </a:r>
            <a:r>
              <a:rPr lang="en-US" altLang="zh-CN" spc="-10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always</a:t>
            </a:r>
            <a:r>
              <a:rPr lang="en-US" altLang="zh-CN" spc="-10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have</a:t>
            </a:r>
            <a:r>
              <a:rPr lang="en-US" altLang="zh-CN" spc="-11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those</a:t>
            </a:r>
            <a:r>
              <a:rPr lang="en-US" altLang="zh-CN" spc="-114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people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Opponents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Companions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NPCs</a:t>
            </a:r>
            <a:r>
              <a:rPr lang="en-US" altLang="zh-CN" spc="-9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(shopkeepers,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farmers,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villains)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Dungeon</a:t>
            </a:r>
            <a:r>
              <a:rPr lang="en-US" altLang="zh-CN" spc="-14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master?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Plot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writer?</a:t>
            </a:r>
            <a:endParaRPr lang="en-US" altLang="zh-CN" dirty="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Game</a:t>
            </a:r>
            <a:r>
              <a:rPr lang="en-US" altLang="zh-CN" spc="-7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designer?</a:t>
            </a:r>
            <a:endParaRPr lang="en-US" altLang="zh-CN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5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41A1F-7E55-4CD6-AA38-2E66DC81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cs typeface="Calibri"/>
              </a:rPr>
              <a:t>Why</a:t>
            </a:r>
            <a:r>
              <a:rPr lang="en-US" altLang="zh-CN" spc="-114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AI</a:t>
            </a:r>
            <a:r>
              <a:rPr lang="en-US" altLang="zh-CN" spc="-10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is</a:t>
            </a:r>
            <a:r>
              <a:rPr lang="en-US" altLang="zh-CN" spc="-114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important</a:t>
            </a:r>
            <a:r>
              <a:rPr lang="en-US" altLang="zh-CN" spc="-10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for</a:t>
            </a:r>
            <a:r>
              <a:rPr lang="en-US" altLang="zh-CN" spc="-11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games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8C3F5-5BC1-48FC-827F-5BB00254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Why is it essential to the modeled world?</a:t>
            </a:r>
          </a:p>
          <a:p>
            <a:pPr lvl="1"/>
            <a:r>
              <a:rPr lang="en-US" altLang="zh-CN" dirty="0"/>
              <a:t>NPC’s of all types: opponents, helpers, extras, …</a:t>
            </a:r>
          </a:p>
          <a:p>
            <a:r>
              <a:rPr lang="en-US" altLang="zh-CN" dirty="0"/>
              <a:t>How can it hurt?</a:t>
            </a:r>
          </a:p>
          <a:p>
            <a:pPr lvl="1"/>
            <a:r>
              <a:rPr lang="en-US" altLang="zh-CN" dirty="0"/>
              <a:t>Unrealistic characters </a:t>
            </a:r>
            <a:r>
              <a:rPr lang="zh-CN" altLang="en-US" dirty="0">
                <a:latin typeface="Wingdings"/>
                <a:cs typeface="Wingdings"/>
              </a:rPr>
              <a:t></a:t>
            </a:r>
            <a:r>
              <a:rPr lang="en-US" altLang="zh-CN" dirty="0"/>
              <a:t> reduced immersion</a:t>
            </a:r>
          </a:p>
          <a:p>
            <a:pPr lvl="1"/>
            <a:r>
              <a:rPr lang="en-US" altLang="zh-CN" dirty="0"/>
              <a:t>Stupid, lame behaviors </a:t>
            </a:r>
            <a:r>
              <a:rPr lang="zh-CN" altLang="en-US" dirty="0">
                <a:latin typeface="Wingdings"/>
                <a:cs typeface="Wingdings"/>
              </a:rPr>
              <a:t></a:t>
            </a:r>
            <a:r>
              <a:rPr lang="en-US" altLang="zh-CN" dirty="0"/>
              <a:t>reduced fun</a:t>
            </a:r>
          </a:p>
          <a:p>
            <a:pPr lvl="1"/>
            <a:r>
              <a:rPr lang="en-US" altLang="zh-CN" dirty="0"/>
              <a:t>Superhuman behaviors </a:t>
            </a:r>
            <a:r>
              <a:rPr lang="zh-CN" altLang="en-US" dirty="0">
                <a:latin typeface="Wingdings"/>
                <a:cs typeface="Wingdings"/>
              </a:rPr>
              <a:t></a:t>
            </a:r>
            <a:r>
              <a:rPr lang="en-US" altLang="zh-CN" dirty="0"/>
              <a:t>reduced fun</a:t>
            </a:r>
          </a:p>
          <a:p>
            <a:r>
              <a:rPr lang="en-US" altLang="zh-CN" dirty="0"/>
              <a:t>Until recently, given short shrift by developers. Why?</a:t>
            </a:r>
          </a:p>
          <a:p>
            <a:pPr lvl="1"/>
            <a:r>
              <a:rPr lang="en-US" altLang="zh-CN" dirty="0"/>
              <a:t>Graphics ate almost all the resources</a:t>
            </a:r>
          </a:p>
          <a:p>
            <a:pPr lvl="1"/>
            <a:r>
              <a:rPr lang="en-US" altLang="zh-CN" dirty="0"/>
              <a:t>Can’t start developing the AI until the modeled world was ready to run</a:t>
            </a:r>
          </a:p>
          <a:p>
            <a:pPr lvl="2"/>
            <a:r>
              <a:rPr lang="en-US" altLang="zh-CN" dirty="0"/>
              <a:t>AI development always late in development cycle</a:t>
            </a:r>
          </a:p>
          <a:p>
            <a:r>
              <a:rPr lang="en-US" altLang="zh-CN" dirty="0"/>
              <a:t>Situation rapidly changing / changed. How?</a:t>
            </a:r>
          </a:p>
          <a:p>
            <a:pPr lvl="1"/>
            <a:r>
              <a:rPr lang="en-US" altLang="zh-CN" dirty="0"/>
              <a:t>AI now viewed as helpful in selling the product</a:t>
            </a:r>
          </a:p>
          <a:p>
            <a:pPr lvl="1"/>
            <a:r>
              <a:rPr lang="en-US" altLang="zh-CN" dirty="0"/>
              <a:t>Still one of the key constraints on game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186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Development of </a:t>
            </a:r>
            <a:r>
              <a:rPr lang="it-IT" altLang="zh-CN" dirty="0"/>
              <a:t>Game AI</a:t>
            </a:r>
            <a:endParaRPr lang="zh-CN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1A6D55-F349-412F-8FCA-DECE35C1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29" y="1858509"/>
            <a:ext cx="3313113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96CBB816-3D3E-4F2F-8FAE-A6FC0D519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317" y="1642609"/>
            <a:ext cx="4276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Field of game AI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/>
              <a:t>has been evolving and expanding.</a:t>
            </a:r>
            <a:endParaRPr lang="zh-CN" altLang="en-US" i="0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FFF1F51-A941-4D4D-85CB-FB88E7475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317" y="3226934"/>
            <a:ext cx="40116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This rapid changing makes a gap</a:t>
            </a:r>
          </a:p>
          <a:p>
            <a:pPr eaLnBrk="1" hangingPunct="1"/>
            <a:r>
              <a:rPr lang="en-US" altLang="zh-CN" i="0" dirty="0"/>
              <a:t>between academic AI research and</a:t>
            </a:r>
          </a:p>
          <a:p>
            <a:pPr eaLnBrk="1" hangingPunct="1"/>
            <a:r>
              <a:rPr lang="en-US" altLang="zh-CN" i="0" dirty="0"/>
              <a:t>AI development in Game Industry.</a:t>
            </a:r>
            <a:endParaRPr lang="zh-CN" altLang="en-US" i="0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1E3096A-3F69-4487-9058-F64F3321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317" y="4895396"/>
            <a:ext cx="4276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/>
              <a:t>But game developers had not passed</a:t>
            </a:r>
          </a:p>
          <a:p>
            <a:pPr eaLnBrk="1" hangingPunct="1"/>
            <a:r>
              <a:rPr lang="en-US" altLang="zh-CN" i="0"/>
              <a:t>their research themes to academic</a:t>
            </a:r>
          </a:p>
          <a:p>
            <a:pPr eaLnBrk="1" hangingPunct="1"/>
            <a:r>
              <a:rPr lang="en-US" altLang="zh-CN" i="0"/>
              <a:t>researchers enough.</a:t>
            </a:r>
            <a:endParaRPr lang="zh-CN" altLang="en-US" i="0"/>
          </a:p>
        </p:txBody>
      </p:sp>
      <p:sp>
        <p:nvSpPr>
          <p:cNvPr id="10" name="下箭头 8">
            <a:extLst>
              <a:ext uri="{FF2B5EF4-FFF2-40B4-BE49-F238E27FC236}">
                <a16:creationId xmlns:a16="http://schemas.microsoft.com/office/drawing/2014/main" id="{B0F6FBC1-D894-458F-A4D0-A94D98C9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04" y="2434771"/>
            <a:ext cx="720725" cy="7191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11" name="下箭头 9">
            <a:extLst>
              <a:ext uri="{FF2B5EF4-FFF2-40B4-BE49-F238E27FC236}">
                <a16:creationId xmlns:a16="http://schemas.microsoft.com/office/drawing/2014/main" id="{DD2F4DD5-636D-4D25-8041-0FFC125A8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04" y="4161971"/>
            <a:ext cx="720725" cy="7207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</p:spTree>
    <p:extLst>
      <p:ext uri="{BB962C8B-B14F-4D97-AF65-F5344CB8AC3E}">
        <p14:creationId xmlns:p14="http://schemas.microsoft.com/office/powerpoint/2010/main" val="117199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  <a:endParaRPr lang="en-US" altLang="zh-CN" dirty="0"/>
          </a:p>
          <a:p>
            <a:pPr lvl="1"/>
            <a:r>
              <a:rPr lang="zh-CN" altLang="en-US" dirty="0"/>
              <a:t>理解，不仅仅是理解用户的行为，更需要理解用户的</a:t>
            </a:r>
            <a:r>
              <a:rPr lang="zh-CN" altLang="en-US" dirty="0">
                <a:solidFill>
                  <a:srgbClr val="DD6D21"/>
                </a:solidFill>
              </a:rPr>
              <a:t>真实需求</a:t>
            </a:r>
          </a:p>
          <a:p>
            <a:pPr lvl="1"/>
            <a:r>
              <a:rPr lang="zh-CN" altLang="en-US" dirty="0"/>
              <a:t>满足用户的</a:t>
            </a:r>
            <a:r>
              <a:rPr lang="zh-CN" altLang="en-US" dirty="0">
                <a:solidFill>
                  <a:srgbClr val="DD6D21"/>
                </a:solidFill>
              </a:rPr>
              <a:t>最深层需要</a:t>
            </a:r>
            <a:r>
              <a:rPr lang="zh-CN" altLang="en-US" dirty="0"/>
              <a:t>，让设计有根据，弥补了设计师对目标用户了解的不足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对话气泡: 椭圆形 10"/>
          <p:cNvSpPr/>
          <p:nvPr/>
        </p:nvSpPr>
        <p:spPr>
          <a:xfrm>
            <a:off x="5578814" y="3595041"/>
            <a:ext cx="752475" cy="503238"/>
          </a:xfrm>
          <a:prstGeom prst="wedgeEllipseCallout">
            <a:avLst>
              <a:gd name="adj1" fmla="val 58576"/>
              <a:gd name="adj2" fmla="val 5766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说</a:t>
            </a:r>
          </a:p>
        </p:txBody>
      </p:sp>
      <p:sp>
        <p:nvSpPr>
          <p:cNvPr id="12" name="对话气泡: 椭圆形 11"/>
          <p:cNvSpPr/>
          <p:nvPr/>
        </p:nvSpPr>
        <p:spPr>
          <a:xfrm>
            <a:off x="7429839" y="3087041"/>
            <a:ext cx="752475" cy="504825"/>
          </a:xfrm>
          <a:prstGeom prst="wedgeEllipseCallout">
            <a:avLst>
              <a:gd name="adj1" fmla="val -62968"/>
              <a:gd name="adj2" fmla="val 7459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想</a:t>
            </a:r>
          </a:p>
        </p:txBody>
      </p:sp>
      <p:sp>
        <p:nvSpPr>
          <p:cNvPr id="13" name="对话气泡: 椭圆形 12"/>
          <p:cNvSpPr/>
          <p:nvPr/>
        </p:nvSpPr>
        <p:spPr>
          <a:xfrm>
            <a:off x="7523501" y="3766491"/>
            <a:ext cx="966788" cy="504825"/>
          </a:xfrm>
          <a:prstGeom prst="wedgeEllipseCallout">
            <a:avLst>
              <a:gd name="adj1" fmla="val -72139"/>
              <a:gd name="adj2" fmla="val -38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心情</a:t>
            </a:r>
          </a:p>
        </p:txBody>
      </p:sp>
      <p:sp>
        <p:nvSpPr>
          <p:cNvPr id="14" name="对话气泡: 椭圆形 13"/>
          <p:cNvSpPr/>
          <p:nvPr/>
        </p:nvSpPr>
        <p:spPr>
          <a:xfrm>
            <a:off x="6220164" y="2831454"/>
            <a:ext cx="966787" cy="504825"/>
          </a:xfrm>
          <a:prstGeom prst="wedgeEllipseCallout">
            <a:avLst>
              <a:gd name="adj1" fmla="val 12383"/>
              <a:gd name="adj2" fmla="val 8910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27" y="3606800"/>
            <a:ext cx="2719952" cy="271995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Development of </a:t>
            </a:r>
            <a:r>
              <a:rPr lang="it-IT" altLang="zh-CN" dirty="0"/>
              <a:t>Game AI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368838-22C8-43B6-BD5C-E0DA84386F05}"/>
              </a:ext>
            </a:extLst>
          </p:cNvPr>
          <p:cNvGrpSpPr/>
          <p:nvPr/>
        </p:nvGrpSpPr>
        <p:grpSpPr>
          <a:xfrm>
            <a:off x="7121679" y="912944"/>
            <a:ext cx="3027945" cy="5304882"/>
            <a:chOff x="2860699" y="937826"/>
            <a:chExt cx="3027945" cy="5304882"/>
          </a:xfrm>
        </p:grpSpPr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9291EDFF-5E05-4EA0-A362-9E8F1E73A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699" y="937826"/>
              <a:ext cx="302794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/>
                <a:t>Game AI Industry Conference/Community</a:t>
              </a:r>
              <a:endParaRPr lang="zh-CN" altLang="en-US" sz="1200" b="0" i="0"/>
            </a:p>
          </p:txBody>
        </p:sp>
        <p:sp>
          <p:nvSpPr>
            <p:cNvPr id="14" name="圆角矩形 5">
              <a:extLst>
                <a:ext uri="{FF2B5EF4-FFF2-40B4-BE49-F238E27FC236}">
                  <a16:creationId xmlns:a16="http://schemas.microsoft.com/office/drawing/2014/main" id="{05F11D21-CAC2-4515-97A9-593B85944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440" y="1508906"/>
              <a:ext cx="2599575" cy="7437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 b="0" i="0"/>
                <a:t>GDC AI Summit</a:t>
              </a:r>
            </a:p>
            <a:p>
              <a:pPr algn="ctr" eaLnBrk="1" hangingPunct="1"/>
              <a:r>
                <a:rPr lang="en-US" altLang="zh-CN" sz="1200" b="0" i="0"/>
                <a:t>(Game Developer’s</a:t>
              </a:r>
            </a:p>
            <a:p>
              <a:pPr algn="ctr" eaLnBrk="1" hangingPunct="1"/>
              <a:r>
                <a:rPr lang="en-US" altLang="zh-CN" sz="1200" b="0" i="0"/>
                <a:t>Conference)</a:t>
              </a:r>
              <a:endParaRPr lang="zh-CN" altLang="en-US" sz="1200" b="0" i="0"/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1EE25CF-6D0B-4EE0-8289-E14C9B46A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883" y="2252616"/>
              <a:ext cx="17743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http://www.gdconf.com/</a:t>
              </a:r>
              <a:endParaRPr lang="zh-CN" altLang="en-US" sz="1200" b="0" i="0"/>
            </a:p>
          </p:txBody>
        </p:sp>
        <p:sp>
          <p:nvSpPr>
            <p:cNvPr id="16" name="圆角矩形 11">
              <a:extLst>
                <a:ext uri="{FF2B5EF4-FFF2-40B4-BE49-F238E27FC236}">
                  <a16:creationId xmlns:a16="http://schemas.microsoft.com/office/drawing/2014/main" id="{5855C442-C6A1-4CD7-948A-DC57445F0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440" y="2746603"/>
              <a:ext cx="2599575" cy="74371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1200" b="0" i="0"/>
            </a:p>
            <a:p>
              <a:pPr algn="ctr" eaLnBrk="1" hangingPunct="1"/>
              <a:r>
                <a:rPr lang="en-US" altLang="zh-CN" sz="1200" b="0" i="0"/>
                <a:t>Paris Game AI Conference</a:t>
              </a:r>
              <a:endParaRPr lang="zh-CN" altLang="en-US" sz="1200" b="0" i="0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28543BF-1E68-4B3B-BD11-96002E2AF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883" y="3490314"/>
              <a:ext cx="17395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http://gameaiconf.com/</a:t>
              </a:r>
              <a:endParaRPr lang="zh-CN" altLang="en-US" sz="1200" b="0" i="0"/>
            </a:p>
          </p:txBody>
        </p:sp>
        <p:sp>
          <p:nvSpPr>
            <p:cNvPr id="18" name="圆角矩形 15">
              <a:extLst>
                <a:ext uri="{FF2B5EF4-FFF2-40B4-BE49-F238E27FC236}">
                  <a16:creationId xmlns:a16="http://schemas.microsoft.com/office/drawing/2014/main" id="{5FF85CD1-6E6A-4327-96D5-91569F6D7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440" y="3985666"/>
              <a:ext cx="2599575" cy="74234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1200" b="0" i="0"/>
            </a:p>
            <a:p>
              <a:pPr algn="ctr" eaLnBrk="1" hangingPunct="1"/>
              <a:r>
                <a:rPr lang="en-US" altLang="zh-CN" sz="1200" b="0" i="0"/>
                <a:t>AI Game Dev.COM</a:t>
              </a:r>
              <a:endParaRPr lang="zh-CN" altLang="en-US" sz="1200" b="0" i="0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63C5DDD0-3664-4F19-A5B5-B69D3F030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883" y="4728011"/>
              <a:ext cx="16848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/>
                <a:t>http://aigamedev.com/</a:t>
              </a:r>
              <a:endParaRPr lang="zh-CN" altLang="en-US" sz="1200" b="0" i="0"/>
            </a:p>
          </p:txBody>
        </p:sp>
        <p:sp>
          <p:nvSpPr>
            <p:cNvPr id="20" name="圆角矩形 17">
              <a:extLst>
                <a:ext uri="{FF2B5EF4-FFF2-40B4-BE49-F238E27FC236}">
                  <a16:creationId xmlns:a16="http://schemas.microsoft.com/office/drawing/2014/main" id="{B355477B-54AD-4D2E-9AC3-0D0CECB05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440" y="5223363"/>
              <a:ext cx="2599575" cy="74234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1200" b="0" i="0"/>
            </a:p>
            <a:p>
              <a:pPr algn="ctr" eaLnBrk="1" hangingPunct="1"/>
              <a:r>
                <a:rPr lang="en-US" altLang="zh-CN" sz="1200" b="0" i="0"/>
                <a:t>AI Game Programmers Guild</a:t>
              </a:r>
              <a:endParaRPr lang="zh-CN" altLang="en-US" sz="1200" b="0" i="0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9DF5C81D-680F-43C6-9996-2D12FAC1B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883" y="5965709"/>
              <a:ext cx="1816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/>
                <a:t>http://www.gameai.com/</a:t>
              </a:r>
              <a:endParaRPr lang="zh-CN" altLang="en-US" sz="1200" b="0" i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3C5536-5C42-4B59-85FD-E85A3438276D}"/>
              </a:ext>
            </a:extLst>
          </p:cNvPr>
          <p:cNvGrpSpPr/>
          <p:nvPr/>
        </p:nvGrpSpPr>
        <p:grpSpPr>
          <a:xfrm>
            <a:off x="2173688" y="2167726"/>
            <a:ext cx="3146118" cy="4050100"/>
            <a:chOff x="-1062613" y="1698619"/>
            <a:chExt cx="3146118" cy="405010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3743E81-69B0-4184-AF6C-F1210B202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62613" y="1698619"/>
              <a:ext cx="31461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 dirty="0"/>
                <a:t>Game AI Academic Conference/Community</a:t>
              </a:r>
              <a:endParaRPr lang="zh-CN" altLang="en-US" sz="1200" b="0" i="0" dirty="0"/>
            </a:p>
          </p:txBody>
        </p:sp>
        <p:sp>
          <p:nvSpPr>
            <p:cNvPr id="22" name="圆角矩形 19">
              <a:extLst>
                <a:ext uri="{FF2B5EF4-FFF2-40B4-BE49-F238E27FC236}">
                  <a16:creationId xmlns:a16="http://schemas.microsoft.com/office/drawing/2014/main" id="{DEFFD1FD-ECC2-4510-98E6-186B10B73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0413" y="2252616"/>
              <a:ext cx="2599575" cy="74371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 b="0" i="0" dirty="0"/>
                <a:t>AIIDE</a:t>
              </a:r>
            </a:p>
            <a:p>
              <a:pPr algn="ctr" eaLnBrk="1" hangingPunct="1"/>
              <a:r>
                <a:rPr lang="en-US" altLang="zh-CN" sz="1200" b="0" i="0" dirty="0"/>
                <a:t>(AI and Interactive</a:t>
              </a:r>
            </a:p>
            <a:p>
              <a:pPr algn="ctr" eaLnBrk="1" hangingPunct="1"/>
              <a:r>
                <a:rPr lang="en-US" altLang="zh-CN" sz="1200" b="0" i="0" dirty="0"/>
                <a:t>Digital Entertainment )</a:t>
              </a:r>
              <a:endParaRPr lang="zh-CN" altLang="en-US" sz="1200" b="0" i="0" dirty="0"/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47D3D13A-4280-48CC-9E86-A3817D9E9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03334" y="2996325"/>
              <a:ext cx="17395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http://gameaiconf.com/</a:t>
              </a:r>
              <a:endParaRPr lang="zh-CN" altLang="en-US" sz="1200" b="0" i="0"/>
            </a:p>
          </p:txBody>
        </p:sp>
        <p:sp>
          <p:nvSpPr>
            <p:cNvPr id="24" name="圆角矩形 21">
              <a:extLst>
                <a:ext uri="{FF2B5EF4-FFF2-40B4-BE49-F238E27FC236}">
                  <a16:creationId xmlns:a16="http://schemas.microsoft.com/office/drawing/2014/main" id="{767020FB-4268-4150-92C8-583F06CBE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0413" y="3491678"/>
              <a:ext cx="2599575" cy="74234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 b="0" i="0"/>
                <a:t>IEEE CIG</a:t>
              </a:r>
            </a:p>
            <a:p>
              <a:pPr algn="ctr" eaLnBrk="1" hangingPunct="1"/>
              <a:r>
                <a:rPr lang="en-US" altLang="zh-CN" sz="1200" b="0" i="0"/>
                <a:t>(IEEE Computational</a:t>
              </a:r>
            </a:p>
            <a:p>
              <a:pPr algn="ctr" eaLnBrk="1" hangingPunct="1"/>
              <a:r>
                <a:rPr lang="en-US" altLang="zh-CN" sz="1200" b="0" i="0"/>
                <a:t>Intelligence and Games )</a:t>
              </a:r>
              <a:endParaRPr lang="zh-CN" altLang="en-US" sz="1200" b="0" i="0"/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B7E75EC5-F1CA-43B5-B1FB-D78B19EC8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03334" y="4234023"/>
              <a:ext cx="16848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/>
                <a:t>http://aigamedev.com/</a:t>
              </a:r>
              <a:endParaRPr lang="zh-CN" altLang="en-US" sz="1200" b="0" i="0"/>
            </a:p>
          </p:txBody>
        </p:sp>
        <p:sp>
          <p:nvSpPr>
            <p:cNvPr id="26" name="圆角矩形 23">
              <a:extLst>
                <a:ext uri="{FF2B5EF4-FFF2-40B4-BE49-F238E27FC236}">
                  <a16:creationId xmlns:a16="http://schemas.microsoft.com/office/drawing/2014/main" id="{92B72AAE-7C14-4DD4-8F2B-9006A41E2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0413" y="4729375"/>
              <a:ext cx="2599575" cy="74234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 b="0" i="0"/>
                <a:t>IEEE CIS</a:t>
              </a:r>
            </a:p>
            <a:p>
              <a:pPr algn="ctr" eaLnBrk="1" hangingPunct="1"/>
              <a:r>
                <a:rPr lang="en-US" altLang="zh-CN" sz="1200" b="0" i="0"/>
                <a:t>(IEEE Computational</a:t>
              </a:r>
            </a:p>
            <a:p>
              <a:pPr algn="ctr" eaLnBrk="1" hangingPunct="1"/>
              <a:r>
                <a:rPr lang="en-US" altLang="zh-CN" sz="1200" b="0" i="0"/>
                <a:t>Intelligence Society )</a:t>
              </a:r>
              <a:endParaRPr lang="zh-CN" altLang="en-US" sz="1200" b="0" i="0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5EAE4466-D796-4986-8239-241305F12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03334" y="5471720"/>
              <a:ext cx="18160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/>
                <a:t>http://www.gameai.com/</a:t>
              </a:r>
              <a:endParaRPr lang="zh-CN" altLang="en-US" sz="1200" b="0" i="0"/>
            </a:p>
          </p:txBody>
        </p:sp>
      </p:grpSp>
    </p:spTree>
    <p:extLst>
      <p:ext uri="{BB962C8B-B14F-4D97-AF65-F5344CB8AC3E}">
        <p14:creationId xmlns:p14="http://schemas.microsoft.com/office/powerpoint/2010/main" val="33879045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41A1F-7E55-4CD6-AA38-2E66DC81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How/Why</a:t>
            </a:r>
            <a:r>
              <a:rPr lang="en-US" altLang="zh-CN" sz="3600" spc="-114" dirty="0"/>
              <a:t> </a:t>
            </a:r>
            <a:r>
              <a:rPr lang="en-US" altLang="zh-CN" sz="3600" dirty="0"/>
              <a:t>distinct</a:t>
            </a:r>
            <a:r>
              <a:rPr lang="en-US" altLang="zh-CN" sz="3600" spc="-90" dirty="0"/>
              <a:t> </a:t>
            </a:r>
            <a:r>
              <a:rPr lang="en-US" altLang="zh-CN" sz="3600" dirty="0"/>
              <a:t>from</a:t>
            </a:r>
            <a:r>
              <a:rPr lang="en-US" altLang="zh-CN" sz="3600" spc="-114" dirty="0"/>
              <a:t> </a:t>
            </a:r>
            <a:r>
              <a:rPr lang="en-US" altLang="zh-CN" sz="3600" dirty="0"/>
              <a:t>“academic</a:t>
            </a:r>
            <a:r>
              <a:rPr lang="en-US" altLang="zh-CN" sz="3600" spc="-105" dirty="0"/>
              <a:t> </a:t>
            </a:r>
            <a:r>
              <a:rPr lang="en-US" altLang="zh-CN" sz="3600" spc="-25" dirty="0"/>
              <a:t>AI”</a:t>
            </a:r>
            <a:endParaRPr lang="zh-CN" altLang="en-US" sz="36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8C3F5-5BC1-48FC-827F-5BB00254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Supporting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player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experience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Good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game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AI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==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matching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right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behaviors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to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right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algorithms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Product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is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target,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not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clever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coding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–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ends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justify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means.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25" dirty="0">
                <a:latin typeface="Calibri"/>
                <a:cs typeface="Calibri"/>
              </a:rPr>
              <a:t>FUN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Illusion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of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intelligence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“Magic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Circle”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(Rules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of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play: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game</a:t>
            </a:r>
            <a:r>
              <a:rPr lang="en-US" altLang="zh-CN" spc="-5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design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fundamentals)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Elegance</a:t>
            </a:r>
            <a:r>
              <a:rPr lang="en-US" altLang="zh-CN" spc="-5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in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simplicity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&amp;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complexity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fallacy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Quality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control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&amp;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resource</a:t>
            </a:r>
            <a:r>
              <a:rPr lang="en-US" altLang="zh-CN" spc="-7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limits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dirty="0">
                <a:latin typeface="Calibri"/>
                <a:cs typeface="Calibri"/>
              </a:rPr>
              <a:t>Fun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vs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smart: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goal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is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not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always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to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beat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player</a:t>
            </a:r>
            <a:endParaRPr lang="en-US" altLang="zh-CN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Optimal/rational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is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rarely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2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right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thing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to</a:t>
            </a:r>
            <a:r>
              <a:rPr lang="en-US" altLang="zh-CN" spc="-25" dirty="0">
                <a:latin typeface="Calibri"/>
                <a:cs typeface="Calibri"/>
              </a:rPr>
              <a:t> do</a:t>
            </a:r>
            <a:endParaRPr lang="en-US" altLang="zh-C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212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41A1F-7E55-4CD6-AA38-2E66DC81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"/>
                <a:cs typeface="Calibri"/>
              </a:rPr>
              <a:t>Common</a:t>
            </a:r>
            <a:r>
              <a:rPr lang="en-US" altLang="zh-CN" sz="3600" spc="-185" dirty="0">
                <a:latin typeface="Calibri"/>
                <a:cs typeface="Calibri"/>
              </a:rPr>
              <a:t> </a:t>
            </a:r>
            <a:r>
              <a:rPr lang="en-US" altLang="zh-CN" sz="3600" dirty="0">
                <a:latin typeface="Calibri"/>
                <a:cs typeface="Calibri"/>
              </a:rPr>
              <a:t>(game)</a:t>
            </a:r>
            <a:r>
              <a:rPr lang="en-US" altLang="zh-CN" sz="3600" spc="-170" dirty="0">
                <a:latin typeface="Calibri"/>
                <a:cs typeface="Calibri"/>
              </a:rPr>
              <a:t> </a:t>
            </a:r>
            <a:r>
              <a:rPr lang="en-US" altLang="zh-CN" sz="3600" spc="-70" dirty="0">
                <a:latin typeface="Calibri"/>
                <a:cs typeface="Calibri"/>
              </a:rPr>
              <a:t>“AI”</a:t>
            </a:r>
            <a:r>
              <a:rPr lang="en-US" altLang="zh-CN" sz="3600" spc="-180" dirty="0">
                <a:latin typeface="Calibri"/>
                <a:cs typeface="Calibri"/>
              </a:rPr>
              <a:t> </a:t>
            </a:r>
            <a:r>
              <a:rPr lang="en-US" altLang="zh-CN" sz="3600" spc="-10" dirty="0">
                <a:latin typeface="Calibri"/>
                <a:cs typeface="Calibri"/>
              </a:rPr>
              <a:t>Tricks?</a:t>
            </a:r>
            <a:endParaRPr lang="zh-CN" altLang="en-US" sz="36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8C3F5-5BC1-48FC-827F-5BB00254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Move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before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firing</a:t>
            </a:r>
            <a:r>
              <a:rPr lang="en-US" altLang="zh-CN" spc="-2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–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no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cheap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shots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Be</a:t>
            </a:r>
            <a:r>
              <a:rPr lang="en-US" altLang="zh-CN" spc="-10" dirty="0">
                <a:latin typeface="Calibri"/>
                <a:cs typeface="Calibri"/>
              </a:rPr>
              <a:t> visible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Have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horrible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aim</a:t>
            </a:r>
            <a:r>
              <a:rPr lang="en-US" altLang="zh-CN" spc="-2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(being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Rambo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is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20" dirty="0">
                <a:latin typeface="Calibri"/>
                <a:cs typeface="Calibri"/>
              </a:rPr>
              <a:t>fun)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Miss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first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spc="-20" dirty="0">
                <a:latin typeface="Calibri"/>
                <a:cs typeface="Calibri"/>
              </a:rPr>
              <a:t>time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Warn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7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player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Attack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“kung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 err="1">
                <a:latin typeface="Calibri"/>
                <a:cs typeface="Calibri"/>
              </a:rPr>
              <a:t>fu</a:t>
            </a:r>
            <a:r>
              <a:rPr lang="en-US" altLang="zh-CN" dirty="0">
                <a:latin typeface="Calibri"/>
                <a:cs typeface="Calibri"/>
              </a:rPr>
              <a:t>”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style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(Fist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of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Fury;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BL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vs</a:t>
            </a:r>
            <a:r>
              <a:rPr lang="en-US" altLang="zh-CN" spc="-3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School)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pc="-40" dirty="0">
                <a:latin typeface="Calibri"/>
                <a:cs typeface="Calibri"/>
              </a:rPr>
              <a:t>Tell</a:t>
            </a:r>
            <a:r>
              <a:rPr lang="en-US" altLang="zh-CN" spc="-5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5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player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what</a:t>
            </a:r>
            <a:r>
              <a:rPr lang="en-US" altLang="zh-CN" spc="-6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you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are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doing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(especially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companions)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React</a:t>
            </a:r>
            <a:r>
              <a:rPr lang="en-US" altLang="zh-CN" spc="-6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to</a:t>
            </a:r>
            <a:r>
              <a:rPr lang="en-US" altLang="zh-CN" spc="-4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own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mistakes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Pull</a:t>
            </a:r>
            <a:r>
              <a:rPr lang="en-US" altLang="zh-CN" spc="-2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back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at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the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last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minute</a:t>
            </a:r>
            <a:endParaRPr lang="en-US" altLang="zh-CN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latin typeface="Calibri"/>
                <a:cs typeface="Calibri"/>
              </a:rPr>
              <a:t>Intentional</a:t>
            </a:r>
            <a:r>
              <a:rPr lang="en-US" altLang="zh-CN" spc="-10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vulnerabilities</a:t>
            </a:r>
            <a:r>
              <a:rPr lang="en-US" altLang="zh-CN" spc="-85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or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dirty="0">
                <a:latin typeface="Calibri"/>
                <a:cs typeface="Calibri"/>
              </a:rPr>
              <a:t>predictable</a:t>
            </a:r>
            <a:r>
              <a:rPr lang="en-US" altLang="zh-CN" spc="-95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patterns</a:t>
            </a:r>
            <a:endParaRPr lang="en-US" altLang="zh-C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508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41A1F-7E55-4CD6-AA38-2E66DC81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"/>
                <a:cs typeface="Calibri"/>
              </a:rPr>
              <a:t>Common</a:t>
            </a:r>
            <a:r>
              <a:rPr lang="en-US" altLang="zh-CN" sz="3600" spc="-175" dirty="0">
                <a:latin typeface="Calibri"/>
                <a:cs typeface="Calibri"/>
              </a:rPr>
              <a:t> </a:t>
            </a:r>
            <a:r>
              <a:rPr lang="en-US" altLang="zh-CN" sz="3600" spc="-10" dirty="0">
                <a:latin typeface="Calibri"/>
                <a:cs typeface="Calibri"/>
              </a:rPr>
              <a:t>Heuristics</a:t>
            </a:r>
            <a:endParaRPr lang="zh-CN" altLang="en-US" sz="3600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8C3F5-5BC1-48FC-827F-5BB00254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200" dirty="0">
                <a:latin typeface="Calibri"/>
                <a:cs typeface="Calibri"/>
              </a:rPr>
              <a:t>Most</a:t>
            </a:r>
            <a:r>
              <a:rPr lang="en-US" altLang="zh-CN" sz="3200" spc="-100" dirty="0">
                <a:latin typeface="Calibri"/>
                <a:cs typeface="Calibri"/>
              </a:rPr>
              <a:t> </a:t>
            </a:r>
            <a:r>
              <a:rPr lang="en-US" altLang="zh-CN" sz="3200" spc="-10" dirty="0">
                <a:latin typeface="Calibri"/>
                <a:cs typeface="Calibri"/>
              </a:rPr>
              <a:t>Constrained</a:t>
            </a:r>
            <a:r>
              <a:rPr lang="en-US" altLang="zh-CN" sz="3200" spc="-70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/</a:t>
            </a:r>
            <a:r>
              <a:rPr lang="en-US" altLang="zh-CN" sz="3200" spc="-105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Most</a:t>
            </a:r>
            <a:r>
              <a:rPr lang="en-US" altLang="zh-CN" sz="3200" spc="-95" dirty="0">
                <a:latin typeface="Calibri"/>
                <a:cs typeface="Calibri"/>
              </a:rPr>
              <a:t> </a:t>
            </a:r>
            <a:r>
              <a:rPr lang="en-US" altLang="zh-CN" sz="3200" spc="-10" dirty="0">
                <a:latin typeface="Calibri"/>
                <a:cs typeface="Calibri"/>
              </a:rPr>
              <a:t>Difficult</a:t>
            </a:r>
            <a:endParaRPr lang="en-US" altLang="zh-CN" sz="32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Given</a:t>
            </a:r>
            <a:r>
              <a:rPr lang="en-US" altLang="zh-CN" sz="2800" spc="-7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current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state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make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choice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/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select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action</a:t>
            </a:r>
            <a:r>
              <a:rPr lang="en-US" altLang="zh-CN" sz="2800" spc="-5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least</a:t>
            </a:r>
            <a:r>
              <a:rPr lang="en-US" altLang="zh-CN" sz="2800" spc="-60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available.</a:t>
            </a:r>
            <a:endParaRPr lang="en-US" altLang="zh-CN"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Aka:</a:t>
            </a:r>
            <a:r>
              <a:rPr lang="en-US" altLang="zh-CN" sz="2800" spc="-3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Do</a:t>
            </a:r>
            <a:r>
              <a:rPr lang="en-US" altLang="zh-CN" sz="2800" spc="-3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the</a:t>
            </a:r>
            <a:r>
              <a:rPr lang="en-US" altLang="zh-CN" sz="2800" spc="-3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most</a:t>
            </a:r>
            <a:r>
              <a:rPr lang="en-US" altLang="zh-CN" sz="2800" spc="-2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difficult</a:t>
            </a:r>
            <a:r>
              <a:rPr lang="en-US" altLang="zh-CN" sz="2800" spc="-3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thing</a:t>
            </a:r>
            <a:r>
              <a:rPr lang="en-US" altLang="zh-CN" sz="2800" spc="-2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first</a:t>
            </a:r>
            <a:endParaRPr lang="en-US" altLang="zh-CN" sz="2800" dirty="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633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E.g.</a:t>
            </a:r>
            <a:r>
              <a:rPr lang="en-US" altLang="zh-CN" sz="2400" spc="-5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Attacking</a:t>
            </a:r>
            <a:r>
              <a:rPr lang="en-US" altLang="zh-CN" sz="2400" spc="-4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enemy</a:t>
            </a:r>
            <a:r>
              <a:rPr lang="en-US" altLang="zh-CN" sz="2400" spc="-2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with</a:t>
            </a:r>
            <a:r>
              <a:rPr lang="en-US" altLang="zh-CN" sz="2400" spc="-3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special</a:t>
            </a:r>
            <a:r>
              <a:rPr lang="en-US" altLang="zh-CN" sz="2400" spc="-15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weapon</a:t>
            </a:r>
            <a:endParaRPr lang="en-US" altLang="zh-CN" sz="2400" dirty="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15633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E.g.</a:t>
            </a:r>
            <a:r>
              <a:rPr lang="en-US" altLang="zh-CN" sz="2400" spc="-6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Assigning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large</a:t>
            </a:r>
            <a:r>
              <a:rPr lang="en-US" altLang="zh-CN" sz="2400" spc="-3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characters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to</a:t>
            </a:r>
            <a:r>
              <a:rPr lang="en-US" altLang="zh-CN" sz="2400" spc="-4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squads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first</a:t>
            </a:r>
            <a:endParaRPr lang="en-US" altLang="zh-CN"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200" spc="-25" dirty="0">
                <a:latin typeface="Calibri"/>
                <a:cs typeface="Calibri"/>
              </a:rPr>
              <a:t>Try</a:t>
            </a:r>
            <a:r>
              <a:rPr lang="en-US" altLang="zh-CN" sz="3200" spc="-120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the</a:t>
            </a:r>
            <a:r>
              <a:rPr lang="en-US" altLang="zh-CN" sz="3200" spc="-110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most</a:t>
            </a:r>
            <a:r>
              <a:rPr lang="en-US" altLang="zh-CN" sz="3200" spc="-110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promising</a:t>
            </a:r>
            <a:r>
              <a:rPr lang="en-US" altLang="zh-CN" sz="3200" spc="-90" dirty="0">
                <a:latin typeface="Calibri"/>
                <a:cs typeface="Calibri"/>
              </a:rPr>
              <a:t> </a:t>
            </a:r>
            <a:r>
              <a:rPr lang="en-US" altLang="zh-CN" sz="3200" dirty="0">
                <a:latin typeface="Calibri"/>
                <a:cs typeface="Calibri"/>
              </a:rPr>
              <a:t>thing</a:t>
            </a:r>
            <a:r>
              <a:rPr lang="en-US" altLang="zh-CN" sz="3200" spc="-90" dirty="0">
                <a:latin typeface="Calibri"/>
                <a:cs typeface="Calibri"/>
              </a:rPr>
              <a:t> </a:t>
            </a:r>
            <a:r>
              <a:rPr lang="en-US" altLang="zh-CN" sz="3200" spc="-10" dirty="0">
                <a:latin typeface="Calibri"/>
                <a:cs typeface="Calibri"/>
              </a:rPr>
              <a:t>first</a:t>
            </a:r>
            <a:endParaRPr lang="en-US" altLang="zh-CN" sz="32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Give</a:t>
            </a:r>
            <a:r>
              <a:rPr lang="en-US" altLang="zh-CN" sz="2800" spc="-6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each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option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a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rough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score</a:t>
            </a:r>
            <a:r>
              <a:rPr lang="en-US" altLang="zh-CN" sz="2800" spc="-40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and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attempt</a:t>
            </a:r>
            <a:r>
              <a:rPr lang="en-US" altLang="zh-CN" sz="2800" spc="-3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in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dirty="0">
                <a:latin typeface="Calibri"/>
                <a:cs typeface="Calibri"/>
              </a:rPr>
              <a:t>decreasing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order</a:t>
            </a:r>
            <a:endParaRPr lang="en-US" altLang="zh-CN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67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Simple things can look good</a:t>
            </a:r>
          </a:p>
          <a:p>
            <a:pPr lvl="1"/>
            <a:r>
              <a:rPr kumimoji="1" lang="en" altLang="zh-CN" dirty="0"/>
              <a:t>Pac-Man 1979</a:t>
            </a:r>
          </a:p>
          <a:p>
            <a:pPr lvl="2"/>
            <a:r>
              <a:rPr kumimoji="1" lang="en" altLang="zh-CN" dirty="0"/>
              <a:t>Uses a simple state machine for the behavior of ghosts</a:t>
            </a:r>
          </a:p>
          <a:p>
            <a:pPr lvl="3"/>
            <a:r>
              <a:rPr kumimoji="1" lang="en" altLang="zh-CN" dirty="0"/>
              <a:t>Each of the four ghosts moves in a straight line</a:t>
            </a:r>
          </a:p>
          <a:p>
            <a:pPr lvl="3"/>
            <a:r>
              <a:rPr kumimoji="1" lang="en" altLang="zh-CN" dirty="0"/>
              <a:t>At a junction, they choose a route</a:t>
            </a:r>
          </a:p>
          <a:p>
            <a:pPr lvl="4"/>
            <a:r>
              <a:rPr kumimoji="1" lang="en" altLang="zh-CN" dirty="0"/>
              <a:t>With a ghost-dependent likelihood:</a:t>
            </a:r>
          </a:p>
          <a:p>
            <a:pPr lvl="5"/>
            <a:r>
              <a:rPr kumimoji="1" lang="en" altLang="zh-CN" dirty="0"/>
              <a:t>Go in the direction of the player</a:t>
            </a:r>
          </a:p>
          <a:p>
            <a:pPr lvl="5"/>
            <a:r>
              <a:rPr kumimoji="1" lang="en" altLang="zh-CN" dirty="0"/>
              <a:t>Based on coordinates, no path finding</a:t>
            </a:r>
          </a:p>
          <a:p>
            <a:pPr lvl="5"/>
            <a:r>
              <a:rPr kumimoji="1" lang="en" altLang="zh-CN" dirty="0"/>
              <a:t>Take a random route</a:t>
            </a:r>
          </a:p>
          <a:p>
            <a:pPr lvl="2"/>
            <a:r>
              <a:rPr kumimoji="1" lang="en" altLang="zh-CN" dirty="0"/>
              <a:t>Users attribute intelligence to the ghosts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FB3CB2-5B7E-A546-9325-C595D321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598" y="3106070"/>
            <a:ext cx="2354339" cy="303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C87B000-CE27-B046-8CEC-D2FF961C2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707" y="955507"/>
            <a:ext cx="3325230" cy="20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420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Simple things can look good</a:t>
            </a:r>
          </a:p>
          <a:p>
            <a:pPr lvl="1"/>
            <a:r>
              <a:rPr kumimoji="1" lang="en" altLang="zh-CN" dirty="0"/>
              <a:t>Pac-Man 1979</a:t>
            </a:r>
          </a:p>
          <a:p>
            <a:pPr lvl="2"/>
            <a:r>
              <a:rPr kumimoji="1" lang="en" altLang="zh-CN" dirty="0"/>
              <a:t>Shooter game:</a:t>
            </a:r>
          </a:p>
          <a:p>
            <a:pPr lvl="3"/>
            <a:r>
              <a:rPr kumimoji="1" lang="en" altLang="zh-CN" dirty="0"/>
              <a:t>Enemy avatars home in on player</a:t>
            </a:r>
          </a:p>
          <a:p>
            <a:pPr lvl="3"/>
            <a:r>
              <a:rPr kumimoji="1" lang="en" altLang="zh-CN" dirty="0"/>
              <a:t>Randomly make a side step</a:t>
            </a:r>
          </a:p>
          <a:p>
            <a:pPr lvl="2"/>
            <a:r>
              <a:rPr kumimoji="1" lang="en" altLang="zh-CN" dirty="0"/>
              <a:t>Tester feed-back</a:t>
            </a:r>
          </a:p>
          <a:p>
            <a:pPr lvl="3"/>
            <a:r>
              <a:rPr kumimoji="1" lang="en" altLang="zh-CN" dirty="0"/>
              <a:t>Appear to be anticipating shoots and save themselves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936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Complex things can look bad</a:t>
            </a:r>
          </a:p>
          <a:p>
            <a:pPr lvl="1"/>
            <a:r>
              <a:rPr kumimoji="1" lang="en" altLang="zh-CN" dirty="0" err="1"/>
              <a:t>Herdy</a:t>
            </a:r>
            <a:r>
              <a:rPr kumimoji="1" lang="en" altLang="zh-CN" dirty="0"/>
              <a:t> </a:t>
            </a:r>
            <a:r>
              <a:rPr kumimoji="1" lang="en" altLang="zh-CN" dirty="0" err="1"/>
              <a:t>Gerdy</a:t>
            </a:r>
            <a:r>
              <a:rPr kumimoji="1" lang="en" altLang="zh-CN" dirty="0"/>
              <a:t>” 2002 for PS2</a:t>
            </a:r>
          </a:p>
          <a:p>
            <a:pPr lvl="2"/>
            <a:r>
              <a:rPr kumimoji="1" lang="en" altLang="zh-CN" dirty="0"/>
              <a:t>"</a:t>
            </a:r>
            <a:r>
              <a:rPr kumimoji="1" lang="en" altLang="zh-CN" dirty="0" err="1"/>
              <a:t>Herdy</a:t>
            </a:r>
            <a:r>
              <a:rPr kumimoji="1" lang="en" altLang="zh-CN" dirty="0"/>
              <a:t> </a:t>
            </a:r>
            <a:r>
              <a:rPr kumimoji="1" lang="en" altLang="zh-CN" dirty="0" err="1"/>
              <a:t>Gerdy</a:t>
            </a:r>
            <a:r>
              <a:rPr kumimoji="1" lang="en" altLang="zh-CN" dirty="0"/>
              <a:t> aims high and delivers little, easily placing it on the list of the PS2's worst games.“</a:t>
            </a:r>
          </a:p>
          <a:p>
            <a:pPr lvl="1"/>
            <a:r>
              <a:rPr kumimoji="1" lang="en" altLang="zh-CN" dirty="0" err="1"/>
              <a:t>Herdy</a:t>
            </a:r>
            <a:r>
              <a:rPr kumimoji="1" lang="en" altLang="zh-CN" dirty="0"/>
              <a:t> </a:t>
            </a:r>
            <a:r>
              <a:rPr kumimoji="1" lang="en" altLang="zh-CN" dirty="0" err="1"/>
              <a:t>Gerdy</a:t>
            </a:r>
            <a:r>
              <a:rPr kumimoji="1" lang="en" altLang="zh-CN" dirty="0"/>
              <a:t> had herding as its concept</a:t>
            </a:r>
          </a:p>
          <a:p>
            <a:pPr lvl="2"/>
            <a:r>
              <a:rPr kumimoji="1" lang="en" altLang="zh-CN" dirty="0"/>
              <a:t>Movement AI has problems</a:t>
            </a:r>
          </a:p>
          <a:p>
            <a:pPr lvl="3"/>
            <a:r>
              <a:rPr kumimoji="1" lang="en" altLang="zh-CN" dirty="0"/>
              <a:t>Characters get caught in </a:t>
            </a:r>
            <a:r>
              <a:rPr kumimoji="1" lang="en" altLang="zh-CN" dirty="0" err="1"/>
              <a:t>scenary</a:t>
            </a:r>
            <a:endParaRPr kumimoji="1" lang="en" altLang="zh-CN" dirty="0"/>
          </a:p>
          <a:p>
            <a:pPr lvl="3"/>
            <a:r>
              <a:rPr kumimoji="1" lang="en" altLang="zh-CN" dirty="0"/>
              <a:t>Collision detection leads animals into areas where they get stuck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C489A2-9D85-B740-B7B7-5FA3EED4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14" y="2887579"/>
            <a:ext cx="2371064" cy="33847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736296-1749-EA46-9912-A7C49A73E8EA}"/>
              </a:ext>
            </a:extLst>
          </p:cNvPr>
          <p:cNvSpPr/>
          <p:nvPr/>
        </p:nvSpPr>
        <p:spPr>
          <a:xfrm>
            <a:off x="1247837" y="4579937"/>
            <a:ext cx="7636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https://www.gamespot.com/reviews/herdy-gerdy-review/1900-2857230/</a:t>
            </a:r>
            <a:r>
              <a:rPr lang="en-US" altLang="zh-CN" sz="1600" dirty="0"/>
              <a:t> 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3425C-FFF7-1745-90BD-F66EAF35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12" y="4982586"/>
            <a:ext cx="5970337" cy="12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0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Complex things can look bad</a:t>
            </a:r>
          </a:p>
          <a:p>
            <a:pPr lvl="1"/>
            <a:r>
              <a:rPr kumimoji="1" lang="en" altLang="zh-CN" dirty="0"/>
              <a:t>Black and White (2001)</a:t>
            </a:r>
          </a:p>
          <a:p>
            <a:pPr lvl="2"/>
            <a:r>
              <a:rPr kumimoji="1" lang="en" altLang="zh-CN" dirty="0"/>
              <a:t>Successful game where players have to teach pets</a:t>
            </a:r>
          </a:p>
          <a:p>
            <a:pPr lvl="2"/>
            <a:r>
              <a:rPr kumimoji="1" lang="en" altLang="zh-CN" dirty="0"/>
              <a:t>Possible to teach bad habits that cannot be unlearned</a:t>
            </a:r>
          </a:p>
          <a:p>
            <a:pPr lvl="3"/>
            <a:r>
              <a:rPr kumimoji="1" lang="en" altLang="zh-CN" dirty="0"/>
              <a:t>Pets are incapable of performing simple tasks</a:t>
            </a:r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EEC7C2-11B3-3847-ACBA-77489A5C5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528" y="1895657"/>
            <a:ext cx="2859087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0A0315-197C-834E-B7C3-41A5B5F38648}"/>
              </a:ext>
            </a:extLst>
          </p:cNvPr>
          <p:cNvSpPr/>
          <p:nvPr/>
        </p:nvSpPr>
        <p:spPr>
          <a:xfrm>
            <a:off x="1113320" y="3578784"/>
            <a:ext cx="7915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https://www.gamespot.com/reviews/black-and-white-review/1900-2702884/</a:t>
            </a:r>
            <a:r>
              <a:rPr lang="zh-CN" altLang="en-US" sz="1600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E36D0-11BC-B74C-8F29-A9C2691F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418" y="3917338"/>
            <a:ext cx="6164179" cy="23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50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Perception Window</a:t>
            </a:r>
          </a:p>
          <a:p>
            <a:pPr lvl="1"/>
            <a:r>
              <a:rPr kumimoji="1" lang="en" altLang="zh-CN" dirty="0"/>
              <a:t>Most interaction with avatars is for very short time</a:t>
            </a:r>
          </a:p>
          <a:p>
            <a:pPr lvl="2"/>
            <a:r>
              <a:rPr kumimoji="1" lang="en" altLang="zh-CN" dirty="0"/>
              <a:t>Simple AI can be better</a:t>
            </a:r>
          </a:p>
          <a:p>
            <a:pPr lvl="2"/>
            <a:r>
              <a:rPr kumimoji="1" lang="en" altLang="zh-CN" dirty="0"/>
              <a:t>Complex AI can be interpreted as stupid</a:t>
            </a:r>
          </a:p>
          <a:p>
            <a:pPr lvl="1"/>
            <a:r>
              <a:rPr kumimoji="1" lang="en" altLang="zh-CN" dirty="0"/>
              <a:t>Example:</a:t>
            </a:r>
          </a:p>
          <a:p>
            <a:pPr lvl="2"/>
            <a:r>
              <a:rPr kumimoji="1" lang="en" altLang="zh-CN" dirty="0"/>
              <a:t>Modeling a guard that has to be “taken out”</a:t>
            </a:r>
          </a:p>
          <a:p>
            <a:pPr lvl="3"/>
            <a:r>
              <a:rPr kumimoji="1" lang="en" altLang="zh-CN" dirty="0"/>
              <a:t>Guard hears noise, turns away and goes to a corner</a:t>
            </a:r>
          </a:p>
          <a:p>
            <a:pPr lvl="4"/>
            <a:r>
              <a:rPr kumimoji="1" lang="en" altLang="zh-CN" dirty="0"/>
              <a:t>Appears stupid</a:t>
            </a:r>
          </a:p>
          <a:p>
            <a:pPr lvl="3"/>
            <a:r>
              <a:rPr kumimoji="1" lang="en" altLang="zh-CN" dirty="0"/>
              <a:t>Guard wants to turn on light</a:t>
            </a:r>
          </a:p>
          <a:p>
            <a:pPr lvl="4"/>
            <a:r>
              <a:rPr kumimoji="1" lang="en" altLang="zh-CN" dirty="0"/>
              <a:t>Seems a good idea</a:t>
            </a:r>
          </a:p>
          <a:p>
            <a:pPr lvl="3"/>
            <a:r>
              <a:rPr kumimoji="1" lang="en" altLang="zh-CN" dirty="0"/>
              <a:t>Guard will be shot dead before the player can see that his behavior is reasonably intelligent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53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1112B-7435-EE43-86B5-C6ADD626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Attribution of Intelligence</a:t>
            </a:r>
            <a:endParaRPr kumimoji="1"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94C312-3CEB-1B46-9DC8-F1395C13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Perception Window</a:t>
            </a:r>
          </a:p>
          <a:p>
            <a:pPr lvl="1"/>
            <a:r>
              <a:rPr kumimoji="1" lang="en" altLang="zh-CN" dirty="0"/>
              <a:t>Changes in behavior are more obvious to players than behavior itself</a:t>
            </a:r>
          </a:p>
          <a:p>
            <a:pPr lvl="1"/>
            <a:r>
              <a:rPr kumimoji="1" lang="en" altLang="zh-CN" dirty="0"/>
              <a:t>WoW:</a:t>
            </a:r>
          </a:p>
          <a:p>
            <a:pPr lvl="2"/>
            <a:r>
              <a:rPr kumimoji="1" lang="en" altLang="zh-CN" dirty="0"/>
              <a:t>Monsters do not change behavior when players start killing them 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49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  <a:endParaRPr lang="en-US" altLang="zh-CN" dirty="0"/>
          </a:p>
          <a:p>
            <a:pPr lvl="1"/>
            <a:r>
              <a:rPr lang="zh-CN" altLang="en-US" dirty="0"/>
              <a:t>理解中的移情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359271" y="1858668"/>
            <a:ext cx="29543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将心比心、感同身受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24308" y="2361905"/>
            <a:ext cx="3721100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sz="1400" i="0">
                <a:latin typeface="黑体" panose="02010609060101010101" pitchFamily="49" charset="-122"/>
                <a:ea typeface="黑体" panose="02010609060101010101" pitchFamily="49" charset="-122"/>
              </a:rPr>
              <a:t>将对方的情绪、行为、想法转移到自己身上，使自己拥有与对方相同的体验</a:t>
            </a:r>
            <a:endParaRPr lang="en-US" altLang="zh-CN" sz="1400" i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Picture 2" descr="https://gimg2.baidu.com/image_search/src=http%3A%2F%2Fww2.sinaimg.cn%2Flarge%2F60f8deb8jw1exgnutb73aj208a064t8p.jpg&amp;refer=http%3A%2F%2Fwww.sina.com&amp;app=2002&amp;size=f9999,10000&amp;q=a80&amp;n=0&amp;g=0n&amp;fmt=jpeg?sec=1617785922&amp;t=c7c1a4247a8ec40ec872b2261e41e7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83" y="2928643"/>
            <a:ext cx="218598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529552" y="5244979"/>
          <a:ext cx="8858250" cy="1114425"/>
        </p:xfrm>
        <a:graphic>
          <a:graphicData uri="http://schemas.openxmlformats.org/drawingml/2006/table">
            <a:tbl>
              <a:tblPr/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方法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用户状态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设计师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场所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焦点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移情研究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BE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用户自然生活状态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BE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观察、吸引、沉浸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BE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用户场景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BE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体验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传统研究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EF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调查访谈、用户参与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EF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专家评估、概念设计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EF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公司、设计部门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EF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1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1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评估、生产、概念</a:t>
                      </a:r>
                    </a:p>
                  </a:txBody>
                  <a:tcPr marL="91453" marR="91453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5324346" y="4673305"/>
            <a:ext cx="35702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2400" i="0">
                <a:latin typeface="黑体" panose="02010609060101010101" pitchFamily="49" charset="-122"/>
                <a:ea typeface="黑体" panose="02010609060101010101" pitchFamily="49" charset="-122"/>
              </a:rPr>
              <a:t>移情方法与传统方法比较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in Game World</a:t>
            </a:r>
            <a:endParaRPr lang="zh-CN" altLang="en-US" dirty="0"/>
          </a:p>
        </p:txBody>
      </p:sp>
      <p:pic>
        <p:nvPicPr>
          <p:cNvPr id="8" name="Picture 3" descr="Q:\迅雷下载\1.png">
            <a:extLst>
              <a:ext uri="{FF2B5EF4-FFF2-40B4-BE49-F238E27FC236}">
                <a16:creationId xmlns:a16="http://schemas.microsoft.com/office/drawing/2014/main" id="{C715BC25-A1B8-4B9E-B4B1-AE3AB0C3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28" y="1353684"/>
            <a:ext cx="76263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99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in Game World</a:t>
            </a:r>
            <a:endParaRPr lang="zh-CN" altLang="en-US" dirty="0"/>
          </a:p>
        </p:txBody>
      </p:sp>
      <p:pic>
        <p:nvPicPr>
          <p:cNvPr id="8" name="Picture 3" descr="Q:\迅雷下载\1.png">
            <a:extLst>
              <a:ext uri="{FF2B5EF4-FFF2-40B4-BE49-F238E27FC236}">
                <a16:creationId xmlns:a16="http://schemas.microsoft.com/office/drawing/2014/main" id="{C715BC25-A1B8-4B9E-B4B1-AE3AB0C3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28" y="1353684"/>
            <a:ext cx="76263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0A2FF8-BC7F-4885-8B41-24F96A93BDE1}"/>
              </a:ext>
            </a:extLst>
          </p:cNvPr>
          <p:cNvSpPr/>
          <p:nvPr/>
        </p:nvSpPr>
        <p:spPr>
          <a:xfrm>
            <a:off x="7433388" y="1579984"/>
            <a:ext cx="746449" cy="286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Meta AI</a:t>
            </a:r>
            <a:endParaRPr lang="zh-CN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8C4105-B13E-4DB3-8EC7-36CD8C5C4F9F}"/>
              </a:ext>
            </a:extLst>
          </p:cNvPr>
          <p:cNvSpPr/>
          <p:nvPr/>
        </p:nvSpPr>
        <p:spPr>
          <a:xfrm>
            <a:off x="6919037" y="2983334"/>
            <a:ext cx="2341807" cy="445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Procedural Techniques</a:t>
            </a:r>
          </a:p>
          <a:p>
            <a:pPr algn="ctr"/>
            <a:r>
              <a:rPr lang="en-US" altLang="zh-CN" sz="1200" dirty="0"/>
              <a:t>(Auto-generation, Auto-Control)</a:t>
            </a:r>
            <a:endParaRPr lang="zh-CN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78ABCF-92B3-4C73-B582-10D0A14127CB}"/>
              </a:ext>
            </a:extLst>
          </p:cNvPr>
          <p:cNvSpPr/>
          <p:nvPr/>
        </p:nvSpPr>
        <p:spPr>
          <a:xfrm>
            <a:off x="6728537" y="4100546"/>
            <a:ext cx="1113714" cy="445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Character AI</a:t>
            </a:r>
          </a:p>
          <a:p>
            <a:pPr algn="ctr"/>
            <a:r>
              <a:rPr lang="en-US" altLang="zh-CN" sz="1200" dirty="0"/>
              <a:t>(Brain)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7901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558"/>
            <a:ext cx="4572000" cy="6858000"/>
          </a:xfrm>
          <a:prstGeom prst="rect">
            <a:avLst/>
          </a:pr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42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156"/>
            <a:ext cx="12192000" cy="693831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 rot="10800000">
            <a:off x="-2" y="-40158"/>
            <a:ext cx="12191999" cy="693831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AA372">
                  <a:alpha val="61000"/>
                </a:srgbClr>
              </a:gs>
              <a:gs pos="100000">
                <a:srgbClr val="DD6D21">
                  <a:alpha val="9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93896" y="6203480"/>
            <a:ext cx="401400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自强不息，止于至善</a:t>
            </a:r>
            <a:r>
              <a:rPr lang="en-US" altLang="zh-CN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--</a:t>
            </a:r>
            <a:endParaRPr lang="zh-CN" altLang="en-US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005" y="2359300"/>
            <a:ext cx="5316510" cy="11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5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</a:rPr>
              <a:t>Character AI</a:t>
            </a:r>
            <a:endParaRPr lang="zh-CN" altLang="en" sz="5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921453" y="2347850"/>
            <a:ext cx="1569660" cy="1569660"/>
          </a:xfrm>
          <a:prstGeom prst="ellipse">
            <a:avLst/>
          </a:prstGeom>
          <a:solidFill>
            <a:srgbClr val="F6D6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8578" y="2562946"/>
            <a:ext cx="995654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庞门正道粗书体" panose="02010600030101010101" pitchFamily="2" charset="-122"/>
                <a:ea typeface="庞门正道粗书体" panose="02010600030101010101" pitchFamily="2" charset="-122"/>
                <a:cs typeface="Arial" panose="020B0604020202020204" pitchFamily="34" charset="0"/>
              </a:rPr>
              <a:t>2.2</a:t>
            </a:r>
            <a:endParaRPr lang="zh-CN" altLang="en-US" sz="4400" dirty="0">
              <a:solidFill>
                <a:schemeClr val="bg1"/>
              </a:solidFill>
              <a:latin typeface="庞门正道粗书体" panose="02010600030101010101" pitchFamily="2" charset="-122"/>
              <a:ea typeface="庞门正道粗书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0748588" y="5355602"/>
            <a:ext cx="1762366" cy="16249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88259" y="5286279"/>
            <a:ext cx="2230712" cy="2056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-525734" y="-695731"/>
            <a:ext cx="2304146" cy="2124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153328" y="624309"/>
            <a:ext cx="1373026" cy="12659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249883" y="1256285"/>
            <a:ext cx="1234132" cy="1137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9070">
            <a:off x="1226483" y="5750965"/>
            <a:ext cx="1373026" cy="126596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68" y="444101"/>
            <a:ext cx="2284264" cy="6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8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Life is in the World</a:t>
            </a:r>
            <a:endParaRPr lang="zh-CN" altLang="en-US" dirty="0"/>
          </a:p>
        </p:txBody>
      </p:sp>
      <p:grpSp>
        <p:nvGrpSpPr>
          <p:cNvPr id="17" name="组合 7">
            <a:extLst>
              <a:ext uri="{FF2B5EF4-FFF2-40B4-BE49-F238E27FC236}">
                <a16:creationId xmlns:a16="http://schemas.microsoft.com/office/drawing/2014/main" id="{2DC71513-E225-439E-BAD4-BC4854D3C393}"/>
              </a:ext>
            </a:extLst>
          </p:cNvPr>
          <p:cNvGrpSpPr>
            <a:grpSpLocks/>
          </p:cNvGrpSpPr>
          <p:nvPr/>
        </p:nvGrpSpPr>
        <p:grpSpPr bwMode="auto">
          <a:xfrm>
            <a:off x="2799556" y="1293813"/>
            <a:ext cx="6592888" cy="4811712"/>
            <a:chOff x="644280" y="1700808"/>
            <a:chExt cx="5720659" cy="417646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BFE8311-8873-4D95-94DA-77BB894B2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80" y="1700808"/>
              <a:ext cx="284709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ACBBF98-45DD-4976-96F4-9C104D7EC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700808"/>
              <a:ext cx="2801051" cy="20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79485BF-A5C3-48CC-9FA6-55A6076D8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80" y="3843272"/>
              <a:ext cx="2847600" cy="20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0490DF81-9047-4485-80D8-DF158D333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843272"/>
              <a:ext cx="2792886" cy="20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748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Life is in the World</a:t>
            </a:r>
            <a:endParaRPr lang="zh-CN" altLang="en-US" dirty="0"/>
          </a:p>
        </p:txBody>
      </p:sp>
      <p:pic>
        <p:nvPicPr>
          <p:cNvPr id="8" name="Picture 2" descr="Q:\迅雷下载\1.png">
            <a:extLst>
              <a:ext uri="{FF2B5EF4-FFF2-40B4-BE49-F238E27FC236}">
                <a16:creationId xmlns:a16="http://schemas.microsoft.com/office/drawing/2014/main" id="{28F51DF5-254D-4761-8035-EC713985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1724025"/>
            <a:ext cx="645795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9EFDB778-34AA-442B-B3F9-FEB595450A4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65675" y="5032375"/>
            <a:ext cx="3554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Human lives in Real World.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976195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Life is in the World</a:t>
            </a:r>
            <a:endParaRPr lang="zh-CN" altLang="en-US" dirty="0"/>
          </a:p>
        </p:txBody>
      </p:sp>
      <p:pic>
        <p:nvPicPr>
          <p:cNvPr id="8" name="Picture 2" descr="Q:\迅雷下载\1.png">
            <a:extLst>
              <a:ext uri="{FF2B5EF4-FFF2-40B4-BE49-F238E27FC236}">
                <a16:creationId xmlns:a16="http://schemas.microsoft.com/office/drawing/2014/main" id="{28F51DF5-254D-4761-8035-EC713985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1724025"/>
            <a:ext cx="645795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ED2F536-B3AD-44A8-AABC-8937DB57631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698875" y="5495924"/>
            <a:ext cx="5688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Human and Environment interact each other.</a:t>
            </a:r>
            <a:endParaRPr lang="zh-CN" altLang="en-US" i="0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1339CB74-F62D-4FBF-B21F-22B674E5B26B}"/>
              </a:ext>
            </a:extLst>
          </p:cNvPr>
          <p:cNvSpPr/>
          <p:nvPr/>
        </p:nvSpPr>
        <p:spPr>
          <a:xfrm>
            <a:off x="5638800" y="2921000"/>
            <a:ext cx="292100" cy="56515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66F952B-BDD9-40B9-90B3-1B35AED7B02E}"/>
              </a:ext>
            </a:extLst>
          </p:cNvPr>
          <p:cNvSpPr/>
          <p:nvPr/>
        </p:nvSpPr>
        <p:spPr>
          <a:xfrm rot="10800000">
            <a:off x="6619081" y="2921000"/>
            <a:ext cx="292100" cy="56515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28D73C-E175-4A52-BE55-C41FA49C1754}"/>
              </a:ext>
            </a:extLst>
          </p:cNvPr>
          <p:cNvSpPr/>
          <p:nvPr/>
        </p:nvSpPr>
        <p:spPr>
          <a:xfrm>
            <a:off x="5391150" y="2984499"/>
            <a:ext cx="787400" cy="301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Sensor &amp; Recognition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54C37C-F542-47DE-95E2-7AA49334C227}"/>
              </a:ext>
            </a:extLst>
          </p:cNvPr>
          <p:cNvSpPr/>
          <p:nvPr/>
        </p:nvSpPr>
        <p:spPr>
          <a:xfrm>
            <a:off x="6521449" y="3109912"/>
            <a:ext cx="497681" cy="195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action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EC229C3-3AFE-4402-9549-E9649BFA6D6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65675" y="5032375"/>
            <a:ext cx="3554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Human lives in Real World.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7808032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is in the Game World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D85A3C-C1FE-469D-BFE5-7E3264BF5CE3}"/>
              </a:ext>
            </a:extLst>
          </p:cNvPr>
          <p:cNvGrpSpPr>
            <a:grpSpLocks/>
          </p:cNvGrpSpPr>
          <p:nvPr/>
        </p:nvGrpSpPr>
        <p:grpSpPr bwMode="auto">
          <a:xfrm>
            <a:off x="2840831" y="1293813"/>
            <a:ext cx="6510337" cy="4857750"/>
            <a:chOff x="1360808" y="1700808"/>
            <a:chExt cx="6509694" cy="485757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05D2864-51E5-4ADF-9AC1-D14E1BA78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858" y="1700808"/>
              <a:ext cx="3208142" cy="24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0EC04A10-2941-4DE7-A174-56B1C1F88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700808"/>
              <a:ext cx="3226494" cy="24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27B5660E-DE23-44E9-9CE2-4848D4F70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808" y="4149080"/>
              <a:ext cx="3207600" cy="240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07B06B35-AA14-480B-A94F-12A869B4A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149080"/>
              <a:ext cx="3206404" cy="240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336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is in the Game World</a:t>
            </a:r>
            <a:endParaRPr lang="zh-CN" altLang="en-US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EC229C3-3AFE-4402-9549-E9649BFA6D6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65675" y="5032375"/>
            <a:ext cx="3554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AI lives in Game World.</a:t>
            </a:r>
            <a:endParaRPr lang="zh-CN" altLang="en-US" i="0" dirty="0"/>
          </a:p>
        </p:txBody>
      </p:sp>
      <p:pic>
        <p:nvPicPr>
          <p:cNvPr id="15" name="Picture 2" descr="Q:\迅雷下载\1.png">
            <a:extLst>
              <a:ext uri="{FF2B5EF4-FFF2-40B4-BE49-F238E27FC236}">
                <a16:creationId xmlns:a16="http://schemas.microsoft.com/office/drawing/2014/main" id="{315633F7-AC3B-412D-810E-466BC606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7" y="1679575"/>
            <a:ext cx="64389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044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is in the Game World</a:t>
            </a:r>
            <a:endParaRPr lang="zh-CN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ED2F536-B3AD-44A8-AABC-8937DB57631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0815" y="5495924"/>
            <a:ext cx="5688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AI and Environment interact each other.</a:t>
            </a:r>
            <a:endParaRPr lang="zh-CN" altLang="en-US" i="0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EC229C3-3AFE-4402-9549-E9649BFA6D6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65675" y="5032375"/>
            <a:ext cx="3554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AI lives in Game World.</a:t>
            </a:r>
            <a:endParaRPr lang="zh-CN" altLang="en-US" i="0" dirty="0"/>
          </a:p>
        </p:txBody>
      </p:sp>
      <p:pic>
        <p:nvPicPr>
          <p:cNvPr id="14" name="Picture 2" descr="Q:\迅雷下载\1.png">
            <a:extLst>
              <a:ext uri="{FF2B5EF4-FFF2-40B4-BE49-F238E27FC236}">
                <a16:creationId xmlns:a16="http://schemas.microsoft.com/office/drawing/2014/main" id="{FEE38BE5-1DDF-42B6-B51E-B088EF76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7" y="1679575"/>
            <a:ext cx="64389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28D73C-E175-4A52-BE55-C41FA49C1754}"/>
              </a:ext>
            </a:extLst>
          </p:cNvPr>
          <p:cNvSpPr/>
          <p:nvPr/>
        </p:nvSpPr>
        <p:spPr>
          <a:xfrm>
            <a:off x="5391150" y="2984499"/>
            <a:ext cx="787400" cy="301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Sensor &amp; Recognition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54C37C-F542-47DE-95E2-7AA49334C227}"/>
              </a:ext>
            </a:extLst>
          </p:cNvPr>
          <p:cNvSpPr/>
          <p:nvPr/>
        </p:nvSpPr>
        <p:spPr>
          <a:xfrm>
            <a:off x="6521449" y="3109912"/>
            <a:ext cx="497681" cy="195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action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82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is in the Game World</a:t>
            </a:r>
            <a:endParaRPr lang="zh-CN" altLang="en-US" dirty="0"/>
          </a:p>
        </p:txBody>
      </p:sp>
      <p:pic>
        <p:nvPicPr>
          <p:cNvPr id="14" name="Picture 2" descr="Q:\迅雷下载\1.png">
            <a:extLst>
              <a:ext uri="{FF2B5EF4-FFF2-40B4-BE49-F238E27FC236}">
                <a16:creationId xmlns:a16="http://schemas.microsoft.com/office/drawing/2014/main" id="{FEE38BE5-1DDF-42B6-B51E-B088EF76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7" y="1679575"/>
            <a:ext cx="64389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28D73C-E175-4A52-BE55-C41FA49C1754}"/>
              </a:ext>
            </a:extLst>
          </p:cNvPr>
          <p:cNvSpPr/>
          <p:nvPr/>
        </p:nvSpPr>
        <p:spPr>
          <a:xfrm>
            <a:off x="5391150" y="2984499"/>
            <a:ext cx="787400" cy="301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Sensor &amp; Recognition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54C37C-F542-47DE-95E2-7AA49334C227}"/>
              </a:ext>
            </a:extLst>
          </p:cNvPr>
          <p:cNvSpPr/>
          <p:nvPr/>
        </p:nvSpPr>
        <p:spPr>
          <a:xfrm>
            <a:off x="6521449" y="3109912"/>
            <a:ext cx="497681" cy="195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action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8A5CBC-27AD-4440-B67F-247FDD9A498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100388" y="5031343"/>
            <a:ext cx="65684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It makes “Information Flow” between AI and Environment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9F14AF-13F6-4A71-80C4-D7044EFBD771}"/>
              </a:ext>
            </a:extLst>
          </p:cNvPr>
          <p:cNvSpPr/>
          <p:nvPr/>
        </p:nvSpPr>
        <p:spPr>
          <a:xfrm>
            <a:off x="5845810" y="1965961"/>
            <a:ext cx="922020" cy="2184080"/>
          </a:xfrm>
          <a:prstGeom prst="ellipse">
            <a:avLst/>
          </a:prstGeom>
          <a:noFill/>
          <a:ln w="38100">
            <a:solidFill>
              <a:srgbClr val="D96EE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设计思维流程 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/ </a:t>
            </a:r>
            <a:r>
              <a:rPr lang="zh-CN" altLang="en-US" dirty="0"/>
              <a:t>需求理解</a:t>
            </a:r>
            <a:endParaRPr lang="en-US" altLang="zh-CN" dirty="0"/>
          </a:p>
          <a:p>
            <a:pPr lvl="1"/>
            <a:r>
              <a:rPr lang="zh-CN" altLang="en-US" dirty="0"/>
              <a:t>理解中的同理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91708" y="2316418"/>
            <a:ext cx="1108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rgbClr val="DD6D21"/>
                </a:solidFill>
                <a:latin typeface="+mj-ea"/>
                <a:ea typeface="+mj-ea"/>
              </a:rPr>
              <a:t>同理心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12433" y="3548318"/>
            <a:ext cx="1179513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>
                <a:solidFill>
                  <a:srgbClr val="DD6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我能明白你的难过</a:t>
            </a:r>
            <a:endParaRPr lang="en-US" altLang="zh-CN" i="0">
              <a:solidFill>
                <a:srgbClr val="DD6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8733" y="3548318"/>
            <a:ext cx="1179513" cy="6461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zh-CN" altLang="en-US" i="0" dirty="0">
                <a:latin typeface="黑体" panose="02010609060101010101" pitchFamily="49" charset="-122"/>
                <a:ea typeface="黑体" panose="02010609060101010101" pitchFamily="49" charset="-122"/>
              </a:rPr>
              <a:t>抱歉勾起你的难过</a:t>
            </a:r>
            <a:endParaRPr lang="en-US" altLang="zh-CN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64701" y="2316598"/>
            <a:ext cx="1107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i="0" strike="sngStrike" dirty="0">
                <a:latin typeface="+mj-ea"/>
                <a:ea typeface="+mj-ea"/>
              </a:rPr>
              <a:t>同情心</a:t>
            </a:r>
          </a:p>
        </p:txBody>
      </p:sp>
      <p:sp>
        <p:nvSpPr>
          <p:cNvPr id="15" name="对话气泡: 椭圆形 7"/>
          <p:cNvSpPr/>
          <p:nvPr/>
        </p:nvSpPr>
        <p:spPr>
          <a:xfrm>
            <a:off x="4680633" y="3324481"/>
            <a:ext cx="1871663" cy="1081087"/>
          </a:xfrm>
          <a:prstGeom prst="wedgeEllipseCallo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rgbClr val="DD6D21"/>
              </a:solidFill>
            </a:endParaRPr>
          </a:p>
        </p:txBody>
      </p:sp>
      <p:sp>
        <p:nvSpPr>
          <p:cNvPr id="19" name="对话气泡: 椭圆形 8"/>
          <p:cNvSpPr/>
          <p:nvPr/>
        </p:nvSpPr>
        <p:spPr>
          <a:xfrm>
            <a:off x="6912658" y="3334006"/>
            <a:ext cx="1871663" cy="1081087"/>
          </a:xfrm>
          <a:prstGeom prst="wedgeEllipseCallout">
            <a:avLst>
              <a:gd name="adj1" fmla="val 39078"/>
              <a:gd name="adj2" fmla="val 5911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01" y="4296031"/>
            <a:ext cx="2019061" cy="198596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7759" y="4226719"/>
            <a:ext cx="2019061" cy="198596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C4 Architecture</a:t>
            </a:r>
            <a:endParaRPr lang="zh-CN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36BBD17-32C0-40E4-99A0-D99BBB653F2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117408" y="5934710"/>
            <a:ext cx="8497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 dirty="0"/>
              <a:t>D. Isla, R. Burke, M. </a:t>
            </a:r>
            <a:r>
              <a:rPr lang="en-US" altLang="zh-CN" sz="1200" i="0" dirty="0" err="1"/>
              <a:t>Downie</a:t>
            </a:r>
            <a:r>
              <a:rPr lang="en-US" altLang="zh-CN" sz="1200" i="0" dirty="0"/>
              <a:t>, B. Blumberg (2001).,</a:t>
            </a:r>
          </a:p>
          <a:p>
            <a:pPr eaLnBrk="1" hangingPunct="1"/>
            <a:r>
              <a:rPr lang="en-US" altLang="zh-CN" sz="1200" i="0" dirty="0"/>
              <a:t>“A Layered Brain Architecture for Synthetic Creatures”, http://characters.media.mit.edu/Papers/ijcai01.pdf</a:t>
            </a:r>
          </a:p>
        </p:txBody>
      </p:sp>
      <p:pic>
        <p:nvPicPr>
          <p:cNvPr id="7" name="Picture 2" descr="Q:\迅雷下载\1.png">
            <a:extLst>
              <a:ext uri="{FF2B5EF4-FFF2-40B4-BE49-F238E27FC236}">
                <a16:creationId xmlns:a16="http://schemas.microsoft.com/office/drawing/2014/main" id="{3806A1D3-BEB8-40C1-8520-A135E1B1E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6" y="1300667"/>
            <a:ext cx="8001634" cy="470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2939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Halo Agent Architecture</a:t>
            </a:r>
            <a:endParaRPr lang="zh-CN" altLang="en-US" dirty="0"/>
          </a:p>
        </p:txBody>
      </p:sp>
      <p:grpSp>
        <p:nvGrpSpPr>
          <p:cNvPr id="9" name="组合 7">
            <a:extLst>
              <a:ext uri="{FF2B5EF4-FFF2-40B4-BE49-F238E27FC236}">
                <a16:creationId xmlns:a16="http://schemas.microsoft.com/office/drawing/2014/main" id="{DA59EA40-9393-44CC-9BCA-AA0F7A0BF670}"/>
              </a:ext>
            </a:extLst>
          </p:cNvPr>
          <p:cNvGrpSpPr>
            <a:grpSpLocks/>
          </p:cNvGrpSpPr>
          <p:nvPr/>
        </p:nvGrpSpPr>
        <p:grpSpPr bwMode="auto">
          <a:xfrm>
            <a:off x="2261870" y="1252220"/>
            <a:ext cx="7561263" cy="4605338"/>
            <a:chOff x="-49474" y="966241"/>
            <a:chExt cx="8538159" cy="5199063"/>
          </a:xfrm>
        </p:grpSpPr>
        <p:pic>
          <p:nvPicPr>
            <p:cNvPr id="11" name="Picture 4" descr="Q:\迅雷下载\1.png">
              <a:extLst>
                <a:ext uri="{FF2B5EF4-FFF2-40B4-BE49-F238E27FC236}">
                  <a16:creationId xmlns:a16="http://schemas.microsoft.com/office/drawing/2014/main" id="{5B926D17-D53F-4466-AC2C-D14486F44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474" y="1052736"/>
              <a:ext cx="3944233" cy="511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FEC8CD76-6866-49F1-9454-2B95728C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66241"/>
              <a:ext cx="4276725" cy="519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336BBD17-32C0-40E4-99A0-D99BBB653F2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117408" y="5934710"/>
            <a:ext cx="8497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/>
              <a:t>Jaime Griesemer(GDC 2002),The Illusion of Intelligence: The Integration of AI and Level Design in Halo</a:t>
            </a:r>
          </a:p>
          <a:p>
            <a:pPr eaLnBrk="1" hangingPunct="1"/>
            <a:r>
              <a:rPr lang="en-US" altLang="zh-CN" sz="1200" i="0"/>
              <a:t>http://www.bungie.net/Inside/publications.aspx</a:t>
            </a:r>
            <a:endParaRPr lang="zh-CN" altLang="en-US" sz="1200" i="0"/>
          </a:p>
        </p:txBody>
      </p:sp>
    </p:spTree>
    <p:extLst>
      <p:ext uri="{BB962C8B-B14F-4D97-AF65-F5344CB8AC3E}">
        <p14:creationId xmlns:p14="http://schemas.microsoft.com/office/powerpoint/2010/main" val="3173489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Halo Agent Architecture</a:t>
            </a:r>
            <a:endParaRPr lang="zh-CN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36BBD17-32C0-40E4-99A0-D99BBB653F2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117408" y="5934710"/>
            <a:ext cx="8497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 dirty="0"/>
              <a:t>Agent Architecture Considerations for Real-Time Planning in Games (AIIDE 2005)</a:t>
            </a:r>
          </a:p>
          <a:p>
            <a:pPr eaLnBrk="1" hangingPunct="1"/>
            <a:r>
              <a:rPr lang="en-US" altLang="zh-CN" sz="1200" i="0" dirty="0"/>
              <a:t>http://web.media.mit.edu/~jorkin/AIIDE05_Orkin_Planning.ppt</a:t>
            </a:r>
          </a:p>
        </p:txBody>
      </p:sp>
      <p:pic>
        <p:nvPicPr>
          <p:cNvPr id="7" name="Picture 2" descr="Q:\迅雷下载\1.png">
            <a:extLst>
              <a:ext uri="{FF2B5EF4-FFF2-40B4-BE49-F238E27FC236}">
                <a16:creationId xmlns:a16="http://schemas.microsoft.com/office/drawing/2014/main" id="{E1EB658E-D66B-4709-903D-36000239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51573"/>
            <a:ext cx="38163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2ADE569-FDC2-40FB-8537-BE773360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3810"/>
            <a:ext cx="407035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280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Halo Agent Architecture</a:t>
            </a:r>
            <a:endParaRPr lang="zh-CN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36BBD17-32C0-40E4-99A0-D99BBB653F2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117408" y="5934710"/>
            <a:ext cx="8497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i="0" dirty="0"/>
              <a:t>Based on: Alex </a:t>
            </a:r>
            <a:r>
              <a:rPr lang="en-US" altLang="zh-CN" sz="1200" i="0" dirty="0" err="1"/>
              <a:t>Champandard</a:t>
            </a:r>
            <a:r>
              <a:rPr lang="en-US" altLang="zh-CN" sz="1200" i="0" dirty="0"/>
              <a:t>, Tim Verweij, Remco </a:t>
            </a:r>
            <a:r>
              <a:rPr lang="en-US" altLang="zh-CN" sz="1200" i="0" dirty="0" err="1"/>
              <a:t>Straatman</a:t>
            </a:r>
            <a:r>
              <a:rPr lang="en-US" altLang="zh-CN" sz="1200" i="0" dirty="0"/>
              <a:t>, "Killzone 2 Multiplayer Bots",</a:t>
            </a:r>
          </a:p>
          <a:p>
            <a:pPr eaLnBrk="1" hangingPunct="1"/>
            <a:r>
              <a:rPr lang="en-US" altLang="zh-CN" sz="1200" i="0" dirty="0"/>
              <a:t>http://files.aigamedev.com/coverage/GAIC09_Killzone2Bots_StraatmanChampandard.pdf</a:t>
            </a:r>
          </a:p>
        </p:txBody>
      </p:sp>
      <p:pic>
        <p:nvPicPr>
          <p:cNvPr id="6" name="Picture 2" descr="Q:\迅雷下载\1.png">
            <a:extLst>
              <a:ext uri="{FF2B5EF4-FFF2-40B4-BE49-F238E27FC236}">
                <a16:creationId xmlns:a16="http://schemas.microsoft.com/office/drawing/2014/main" id="{CBD61D44-4F4C-48D4-AE11-C053624B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08" y="1377156"/>
            <a:ext cx="3586162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DC6B755-4655-4D20-87D0-1513288B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08" y="2024856"/>
            <a:ext cx="4319587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4535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(Knowledge Making)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0028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7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032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 Architecture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25819FD-CE79-4001-9CD6-497E18AF08BF}"/>
              </a:ext>
            </a:extLst>
          </p:cNvPr>
          <p:cNvSpPr/>
          <p:nvPr/>
        </p:nvSpPr>
        <p:spPr>
          <a:xfrm>
            <a:off x="3855720" y="1868104"/>
            <a:ext cx="4625340" cy="2049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CDD95D-4844-485D-BABD-8DF3867B9D29}"/>
              </a:ext>
            </a:extLst>
          </p:cNvPr>
          <p:cNvSpPr/>
          <p:nvPr/>
        </p:nvSpPr>
        <p:spPr>
          <a:xfrm>
            <a:off x="3855720" y="4001706"/>
            <a:ext cx="4625340" cy="1386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Game World</a:t>
            </a:r>
            <a:endParaRPr lang="zh-CN" altLang="en-US" sz="1200" b="1" dirty="0"/>
          </a:p>
        </p:txBody>
      </p:sp>
      <p:sp>
        <p:nvSpPr>
          <p:cNvPr id="4" name="箭头: 下弧形 3">
            <a:extLst>
              <a:ext uri="{FF2B5EF4-FFF2-40B4-BE49-F238E27FC236}">
                <a16:creationId xmlns:a16="http://schemas.microsoft.com/office/drawing/2014/main" id="{67178CC5-6380-4DDF-86E8-2D263B4385F4}"/>
              </a:ext>
            </a:extLst>
          </p:cNvPr>
          <p:cNvSpPr/>
          <p:nvPr/>
        </p:nvSpPr>
        <p:spPr>
          <a:xfrm rot="16200000" flipV="1">
            <a:off x="2776847" y="3357256"/>
            <a:ext cx="1760823" cy="51747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F9D21FB6-E968-4161-BD55-BA5371FB75EB}"/>
              </a:ext>
            </a:extLst>
          </p:cNvPr>
          <p:cNvSpPr/>
          <p:nvPr/>
        </p:nvSpPr>
        <p:spPr>
          <a:xfrm rot="5400000" flipV="1">
            <a:off x="7798424" y="3357256"/>
            <a:ext cx="1760823" cy="517471"/>
          </a:xfrm>
          <a:prstGeom prst="curved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533717-D653-495A-A333-1962E883F296}"/>
              </a:ext>
            </a:extLst>
          </p:cNvPr>
          <p:cNvSpPr/>
          <p:nvPr/>
        </p:nvSpPr>
        <p:spPr>
          <a:xfrm>
            <a:off x="2834640" y="3615991"/>
            <a:ext cx="929642" cy="216869"/>
          </a:xfrm>
          <a:prstGeom prst="rect">
            <a:avLst/>
          </a:prstGeom>
          <a:solidFill>
            <a:srgbClr val="D27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Sensor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9C125-CA60-4D07-AEC4-DD49A139556D}"/>
              </a:ext>
            </a:extLst>
          </p:cNvPr>
          <p:cNvSpPr/>
          <p:nvPr/>
        </p:nvSpPr>
        <p:spPr>
          <a:xfrm>
            <a:off x="8572498" y="3615990"/>
            <a:ext cx="929642" cy="21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Effecter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39E6C-B38C-4900-B99E-E09EE7FC4F2A}"/>
              </a:ext>
            </a:extLst>
          </p:cNvPr>
          <p:cNvSpPr txBox="1"/>
          <p:nvPr/>
        </p:nvSpPr>
        <p:spPr>
          <a:xfrm>
            <a:off x="6017278" y="18681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3259199-8A0E-4254-B605-41B6B9834399}"/>
              </a:ext>
            </a:extLst>
          </p:cNvPr>
          <p:cNvSpPr/>
          <p:nvPr/>
        </p:nvSpPr>
        <p:spPr>
          <a:xfrm>
            <a:off x="4198620" y="3261360"/>
            <a:ext cx="3939540" cy="5714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E00FBE-9E1E-42DD-9923-69E2E34BAB1B}"/>
              </a:ext>
            </a:extLst>
          </p:cNvPr>
          <p:cNvSpPr/>
          <p:nvPr/>
        </p:nvSpPr>
        <p:spPr>
          <a:xfrm>
            <a:off x="6995160" y="2237435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Motion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sz="12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2BA52-BF6E-42D4-B05D-0882E6015715}"/>
              </a:ext>
            </a:extLst>
          </p:cNvPr>
          <p:cNvSpPr/>
          <p:nvPr/>
        </p:nvSpPr>
        <p:spPr>
          <a:xfrm>
            <a:off x="4197934" y="2237434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83DB3CA-9646-4B17-A535-C865DD8B9C03}"/>
              </a:ext>
            </a:extLst>
          </p:cNvPr>
          <p:cNvSpPr/>
          <p:nvPr/>
        </p:nvSpPr>
        <p:spPr>
          <a:xfrm>
            <a:off x="5596890" y="2237433"/>
            <a:ext cx="1143000" cy="9395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Decision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Making</a:t>
            </a:r>
            <a:endParaRPr lang="zh-CN" altLang="en-US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8389C64-0539-472C-A1B1-43F7A6600C35}"/>
              </a:ext>
            </a:extLst>
          </p:cNvPr>
          <p:cNvSpPr/>
          <p:nvPr/>
        </p:nvSpPr>
        <p:spPr>
          <a:xfrm>
            <a:off x="5219700" y="2506980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0C28C5-4765-4A7B-A6AF-03A794E84475}"/>
              </a:ext>
            </a:extLst>
          </p:cNvPr>
          <p:cNvSpPr/>
          <p:nvPr/>
        </p:nvSpPr>
        <p:spPr>
          <a:xfrm>
            <a:off x="6578309" y="2533346"/>
            <a:ext cx="578432" cy="457200"/>
          </a:xfrm>
          <a:prstGeom prst="right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8FE58156-6B0F-48A4-93CD-CC251E6F44AC}"/>
              </a:ext>
            </a:extLst>
          </p:cNvPr>
          <p:cNvSpPr/>
          <p:nvPr/>
        </p:nvSpPr>
        <p:spPr>
          <a:xfrm>
            <a:off x="4513819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48977F01-1158-4E14-A124-309ACF068CF8}"/>
              </a:ext>
            </a:extLst>
          </p:cNvPr>
          <p:cNvSpPr/>
          <p:nvPr/>
        </p:nvSpPr>
        <p:spPr>
          <a:xfrm>
            <a:off x="7293900" y="2833491"/>
            <a:ext cx="545519" cy="758494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18C69FF8-9D0F-4602-898E-12D07E389F34}"/>
              </a:ext>
            </a:extLst>
          </p:cNvPr>
          <p:cNvSpPr/>
          <p:nvPr/>
        </p:nvSpPr>
        <p:spPr>
          <a:xfrm>
            <a:off x="5891477" y="2833491"/>
            <a:ext cx="545519" cy="640623"/>
          </a:xfrm>
          <a:prstGeom prst="upDownArrow">
            <a:avLst/>
          </a:prstGeom>
          <a:solidFill>
            <a:srgbClr val="D96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A77966-ED4A-468F-B25C-6F2E1D40923D}"/>
              </a:ext>
            </a:extLst>
          </p:cNvPr>
          <p:cNvSpPr/>
          <p:nvPr/>
        </p:nvSpPr>
        <p:spPr>
          <a:xfrm>
            <a:off x="3406721" y="2369820"/>
            <a:ext cx="5530849" cy="2575560"/>
          </a:xfrm>
          <a:prstGeom prst="ellipse">
            <a:avLst/>
          </a:prstGeom>
          <a:noFill/>
          <a:ln w="38100">
            <a:solidFill>
              <a:srgbClr val="D96EE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839B4D-0EAF-4A4E-BF59-A7B2ED228558}"/>
              </a:ext>
            </a:extLst>
          </p:cNvPr>
          <p:cNvSpPr txBox="1"/>
          <p:nvPr/>
        </p:nvSpPr>
        <p:spPr>
          <a:xfrm>
            <a:off x="5508916" y="4950023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rgbClr val="D96EE4"/>
                </a:solidFill>
              </a:rPr>
              <a:t>Information Flow</a:t>
            </a:r>
            <a:endParaRPr lang="zh-CN" altLang="en-US" sz="1400" b="1" i="1" dirty="0">
              <a:solidFill>
                <a:srgbClr val="D96E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159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 AI Research themes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82D54-482D-4819-A50F-29B4A7D69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Agent Architecture (Framework)</a:t>
            </a:r>
          </a:p>
          <a:p>
            <a:r>
              <a:rPr lang="en-US" altLang="zh-CN" dirty="0"/>
              <a:t>Sensor</a:t>
            </a:r>
          </a:p>
          <a:p>
            <a:r>
              <a:rPr lang="en-US" altLang="zh-CN" dirty="0"/>
              <a:t>Recognition</a:t>
            </a:r>
          </a:p>
          <a:p>
            <a:r>
              <a:rPr lang="en-US" altLang="zh-CN" dirty="0"/>
              <a:t>Memory</a:t>
            </a:r>
          </a:p>
          <a:p>
            <a:r>
              <a:rPr lang="en-US" altLang="zh-CN" dirty="0"/>
              <a:t>Decision Making</a:t>
            </a:r>
          </a:p>
          <a:p>
            <a:r>
              <a:rPr lang="en-US" altLang="zh-CN" dirty="0"/>
              <a:t>Motion Making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9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 AI Research themes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482D54-482D-4819-A50F-29B4A7D69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Agent Architecture (Framework)</a:t>
            </a:r>
          </a:p>
          <a:p>
            <a:r>
              <a:rPr lang="en-US" altLang="zh-CN" dirty="0"/>
              <a:t>Sensor</a:t>
            </a:r>
          </a:p>
          <a:p>
            <a:r>
              <a:rPr lang="en-US" altLang="zh-CN" dirty="0"/>
              <a:t>Recognition</a:t>
            </a:r>
          </a:p>
          <a:p>
            <a:r>
              <a:rPr lang="en-US" altLang="zh-CN" dirty="0"/>
              <a:t>Memory</a:t>
            </a:r>
          </a:p>
          <a:p>
            <a:r>
              <a:rPr lang="en-US" altLang="zh-CN" dirty="0"/>
              <a:t>Decision Making</a:t>
            </a:r>
          </a:p>
          <a:p>
            <a:r>
              <a:rPr lang="en-US" altLang="zh-CN" dirty="0"/>
              <a:t>Motion Making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7FF857EE-85CE-47DD-BA7B-7AE996CDA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" y="1638300"/>
            <a:ext cx="9776460" cy="2034540"/>
          </a:xfrm>
          <a:prstGeom prst="rect">
            <a:avLst/>
          </a:prstGeom>
          <a:solidFill>
            <a:srgbClr val="FFFF00">
              <a:alpha val="25098"/>
            </a:srgbClr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45F2FB6-688D-48E1-8AEC-6365824A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8" y="2470626"/>
            <a:ext cx="2274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 dirty="0"/>
              <a:t>Knowledge Making</a:t>
            </a:r>
            <a:endParaRPr lang="zh-CN" altLang="en-US" i="0" dirty="0"/>
          </a:p>
        </p:txBody>
      </p:sp>
      <p:sp>
        <p:nvSpPr>
          <p:cNvPr id="6" name="下箭头 3">
            <a:extLst>
              <a:ext uri="{FF2B5EF4-FFF2-40B4-BE49-F238E27FC236}">
                <a16:creationId xmlns:a16="http://schemas.microsoft.com/office/drawing/2014/main" id="{6802A6BB-9B05-49D3-A818-D64D99C1F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03" y="2548255"/>
            <a:ext cx="287337" cy="215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7" name="下箭头 4">
            <a:extLst>
              <a:ext uri="{FF2B5EF4-FFF2-40B4-BE49-F238E27FC236}">
                <a16:creationId xmlns:a16="http://schemas.microsoft.com/office/drawing/2014/main" id="{65899698-8B3B-4F4B-945A-DE1ADABD1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03" y="3053080"/>
            <a:ext cx="287337" cy="215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</p:spTree>
    <p:extLst>
      <p:ext uri="{BB962C8B-B14F-4D97-AF65-F5344CB8AC3E}">
        <p14:creationId xmlns:p14="http://schemas.microsoft.com/office/powerpoint/2010/main" val="20346896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4C20-98EE-4E53-8698-1F3AD5C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Sensor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171C4A-C93E-4E0A-AEBB-F9B2E088C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08" y="2296795"/>
            <a:ext cx="37020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FD420FF-CD65-4AC7-9233-CCBDBD47E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2296795"/>
            <a:ext cx="3684588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箭头 5">
            <a:extLst>
              <a:ext uri="{FF2B5EF4-FFF2-40B4-BE49-F238E27FC236}">
                <a16:creationId xmlns:a16="http://schemas.microsoft.com/office/drawing/2014/main" id="{3101499D-CDBD-49D2-8748-F2DFA148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883" y="3231833"/>
            <a:ext cx="719137" cy="8651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4B1BC7F-D7DC-4BFD-A892-77F270F72ED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660333" y="5427345"/>
            <a:ext cx="7632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0"/>
              <a:t>In many cases, Visual Sensor is implemented as ray-casting model.</a:t>
            </a:r>
          </a:p>
        </p:txBody>
      </p:sp>
    </p:spTree>
    <p:extLst>
      <p:ext uri="{BB962C8B-B14F-4D97-AF65-F5344CB8AC3E}">
        <p14:creationId xmlns:p14="http://schemas.microsoft.com/office/powerpoint/2010/main" val="247066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5796</Words>
  <Application>Microsoft Office PowerPoint</Application>
  <PresentationFormat>宽屏</PresentationFormat>
  <Paragraphs>1577</Paragraphs>
  <Slides>140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3" baseType="lpstr">
      <vt:lpstr>等线</vt:lpstr>
      <vt:lpstr>等线 Light</vt:lpstr>
      <vt:lpstr>黑体</vt:lpstr>
      <vt:lpstr>庞门正道粗书体</vt:lpstr>
      <vt:lpstr>宋体</vt:lpstr>
      <vt:lpstr>微软雅黑</vt:lpstr>
      <vt:lpstr>演示夏行楷</vt:lpstr>
      <vt:lpstr>造字工房力黑（非商用）常规体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设计思维流程 </vt:lpstr>
      <vt:lpstr>PowerPoint 演示文稿</vt:lpstr>
      <vt:lpstr>从想法到概念</vt:lpstr>
      <vt:lpstr>从想法到概念</vt:lpstr>
      <vt:lpstr>从想法到概念</vt:lpstr>
      <vt:lpstr>从想法到概念</vt:lpstr>
      <vt:lpstr>了解你的玩家</vt:lpstr>
      <vt:lpstr>了解你的玩家</vt:lpstr>
      <vt:lpstr>了解你的玩家</vt:lpstr>
      <vt:lpstr>了解你的玩家</vt:lpstr>
      <vt:lpstr>了解你的玩家</vt:lpstr>
      <vt:lpstr>了解你的设备</vt:lpstr>
      <vt:lpstr>PowerPoint 演示文稿</vt:lpstr>
      <vt:lpstr>什么是游戏世界</vt:lpstr>
      <vt:lpstr>什么是游戏世界</vt:lpstr>
      <vt:lpstr>游戏世界的维度</vt:lpstr>
      <vt:lpstr>角色开发</vt:lpstr>
      <vt:lpstr>角色设计的目标</vt:lpstr>
      <vt:lpstr>角色创作的深度</vt:lpstr>
      <vt:lpstr>角色创作的深度</vt:lpstr>
      <vt:lpstr>PowerPoint 演示文稿</vt:lpstr>
      <vt:lpstr>自定义型玩法</vt:lpstr>
      <vt:lpstr>自定义型玩法</vt:lpstr>
      <vt:lpstr> 创造型玩法</vt:lpstr>
      <vt:lpstr> 挑战与动作</vt:lpstr>
      <vt:lpstr> 挑战与动作</vt:lpstr>
      <vt:lpstr> 挑战与动作</vt:lpstr>
      <vt:lpstr>PowerPoint 演示文稿</vt:lpstr>
      <vt:lpstr> 核心机制是什么？</vt:lpstr>
      <vt:lpstr> 核心机制是什么？</vt:lpstr>
      <vt:lpstr> 核心机制是什么？</vt:lpstr>
      <vt:lpstr>PowerPoint 演示文稿</vt:lpstr>
      <vt:lpstr>PowerPoint 演示文稿</vt:lpstr>
      <vt:lpstr>PowerPoint 演示文稿</vt:lpstr>
      <vt:lpstr>Goals of AI</vt:lpstr>
      <vt:lpstr>Artificial Intelligence</vt:lpstr>
      <vt:lpstr>Artificial Intelligence for Games</vt:lpstr>
      <vt:lpstr>Why AI in games?</vt:lpstr>
      <vt:lpstr>Why AI is important for games</vt:lpstr>
      <vt:lpstr>Development of Game AI</vt:lpstr>
      <vt:lpstr>Development of Game AI</vt:lpstr>
      <vt:lpstr>How/Why distinct from “academic AI”</vt:lpstr>
      <vt:lpstr>Common (game) “AI” Tricks?</vt:lpstr>
      <vt:lpstr>Common Heuristics</vt:lpstr>
      <vt:lpstr>Attribution of Intelligence</vt:lpstr>
      <vt:lpstr>Attribution of Intelligence</vt:lpstr>
      <vt:lpstr>Attribution of Intelligence</vt:lpstr>
      <vt:lpstr>Attribution of Intelligence</vt:lpstr>
      <vt:lpstr>Attribution of Intelligence</vt:lpstr>
      <vt:lpstr>Attribution of Intelligence</vt:lpstr>
      <vt:lpstr>AI in Game World</vt:lpstr>
      <vt:lpstr>AI in Game World</vt:lpstr>
      <vt:lpstr>PowerPoint 演示文稿</vt:lpstr>
      <vt:lpstr>Life is in the World</vt:lpstr>
      <vt:lpstr>Life is in the World</vt:lpstr>
      <vt:lpstr>Life is in the World</vt:lpstr>
      <vt:lpstr>AI is in the Game World</vt:lpstr>
      <vt:lpstr>AI is in the Game World</vt:lpstr>
      <vt:lpstr>AI is in the Game World</vt:lpstr>
      <vt:lpstr>AI is in the Game World</vt:lpstr>
      <vt:lpstr>C4 Architecture</vt:lpstr>
      <vt:lpstr>Halo Agent Architecture</vt:lpstr>
      <vt:lpstr>Halo Agent Architecture</vt:lpstr>
      <vt:lpstr>Halo Agent Architecture</vt:lpstr>
      <vt:lpstr>Agent Architecture</vt:lpstr>
      <vt:lpstr>Agent Architecture</vt:lpstr>
      <vt:lpstr>Agent Architecture</vt:lpstr>
      <vt:lpstr>Character AI Research themes</vt:lpstr>
      <vt:lpstr>Character AI Research themes</vt:lpstr>
      <vt:lpstr>Sensor</vt:lpstr>
      <vt:lpstr>Sensor</vt:lpstr>
      <vt:lpstr>Knowledge Representation</vt:lpstr>
      <vt:lpstr>Knowledge Representation</vt:lpstr>
      <vt:lpstr>WMF Stacks</vt:lpstr>
      <vt:lpstr>WMF Stacks</vt:lpstr>
      <vt:lpstr>Knowledge Representation(KR)</vt:lpstr>
      <vt:lpstr>Variation of Knowledge Representation</vt:lpstr>
      <vt:lpstr>World Representation (one of KR)</vt:lpstr>
      <vt:lpstr>Variation of Knowledge Representation</vt:lpstr>
      <vt:lpstr>World Representation (one of KR)</vt:lpstr>
      <vt:lpstr>Variation of Knowledge Representation</vt:lpstr>
      <vt:lpstr>Agent Architecture</vt:lpstr>
      <vt:lpstr>Agent Architecture</vt:lpstr>
      <vt:lpstr>Agent Architecture</vt:lpstr>
      <vt:lpstr>Affordance Representation</vt:lpstr>
      <vt:lpstr>Affordance Representation</vt:lpstr>
      <vt:lpstr>Agent Architecture</vt:lpstr>
      <vt:lpstr>Agent Architecture</vt:lpstr>
      <vt:lpstr>Memory Structure &amp; Management</vt:lpstr>
      <vt:lpstr>Memory Structure &amp; Management</vt:lpstr>
      <vt:lpstr>Memory Structure &amp; Management</vt:lpstr>
      <vt:lpstr>Memory Structure &amp; Management</vt:lpstr>
      <vt:lpstr>Memory Structure &amp; Management</vt:lpstr>
      <vt:lpstr>Memory Structure &amp; Management</vt:lpstr>
      <vt:lpstr>Memory Structure &amp; Management</vt:lpstr>
      <vt:lpstr>PowerPoint 演示文稿</vt:lpstr>
      <vt:lpstr>Decision Making</vt:lpstr>
      <vt:lpstr>Decision Making</vt:lpstr>
      <vt:lpstr>Decision Making</vt:lpstr>
      <vt:lpstr>Decision Making</vt:lpstr>
      <vt:lpstr>Decision Making</vt:lpstr>
      <vt:lpstr>Decision Making</vt:lpstr>
      <vt:lpstr>Decision Making</vt:lpstr>
      <vt:lpstr>Decision Making</vt:lpstr>
      <vt:lpstr>Decision Making</vt:lpstr>
      <vt:lpstr>Decision Making</vt:lpstr>
      <vt:lpstr>Motion Making</vt:lpstr>
      <vt:lpstr>Motion Making</vt:lpstr>
      <vt:lpstr>Motion Making</vt:lpstr>
      <vt:lpstr>Motion Making</vt:lpstr>
      <vt:lpstr>Research Themes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weijun</dc:creator>
  <cp:lastModifiedBy>xi feng</cp:lastModifiedBy>
  <cp:revision>232</cp:revision>
  <dcterms:created xsi:type="dcterms:W3CDTF">2024-04-09T02:53:35Z</dcterms:created>
  <dcterms:modified xsi:type="dcterms:W3CDTF">2024-07-01T03:39:09Z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2E88985488C17FBA44AD1466C1257B8D_42</vt:lpwstr>
  </property>
  <property fmtid="{D5CDD505-2E9C-101B-9397-08002B2CF9AE}" pid="3" name="KSOProductBuildVer">
    <vt:lpwstr>2052-5.5.1.7991</vt:lpwstr>
  </property>
</Properties>
</file>